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3" r:id="rId3"/>
    <p:sldId id="277" r:id="rId4"/>
    <p:sldId id="257" r:id="rId5"/>
    <p:sldId id="260" r:id="rId6"/>
    <p:sldId id="261" r:id="rId7"/>
    <p:sldId id="262" r:id="rId8"/>
    <p:sldId id="263" r:id="rId9"/>
    <p:sldId id="274" r:id="rId10"/>
    <p:sldId id="258" r:id="rId11"/>
    <p:sldId id="259" r:id="rId12"/>
    <p:sldId id="264" r:id="rId13"/>
    <p:sldId id="265" r:id="rId14"/>
    <p:sldId id="275" r:id="rId15"/>
    <p:sldId id="266" r:id="rId16"/>
    <p:sldId id="267" r:id="rId17"/>
    <p:sldId id="268" r:id="rId18"/>
    <p:sldId id="269" r:id="rId19"/>
    <p:sldId id="270" r:id="rId20"/>
    <p:sldId id="271" r:id="rId21"/>
    <p:sldId id="272" r:id="rId22"/>
    <p:sldId id="27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63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4BF263-DA3B-4B60-8FE0-16D5ECD6F369}" type="datetimeFigureOut">
              <a:rPr lang="fr-FR" smtClean="0"/>
              <a:t>11/02/2016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BE3E06-4793-4E05-8CA6-9B9B2BA85374}" type="slidenum">
              <a:rPr lang="fr-FR" smtClean="0"/>
              <a:t>‹N°›</a:t>
            </a:fld>
            <a:endParaRPr lang="fr-FR" dirty="0"/>
          </a:p>
        </p:txBody>
      </p:sp>
    </p:spTree>
    <p:extLst>
      <p:ext uri="{BB962C8B-B14F-4D97-AF65-F5344CB8AC3E}">
        <p14:creationId xmlns:p14="http://schemas.microsoft.com/office/powerpoint/2010/main" val="309791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B4FDBB8-A540-40CD-B331-7425304DF510}" type="datetime1">
              <a:rPr lang="fr-FR" smtClean="0"/>
              <a:t>11/02/2016</a:t>
            </a:fld>
            <a:endParaRPr lang="fr-F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fr-FR" dirty="0" smtClean="0"/>
              <a:t>OLIVIER COCHET</a:t>
            </a:r>
            <a:endParaRPr lang="fr-FR"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9EFF1B9-4E2D-458A-939F-C67EE0C7DCDF}" type="slidenum">
              <a:rPr lang="fr-FR" smtClean="0"/>
              <a:pPr/>
              <a:t>‹N°›</a:t>
            </a:fld>
            <a:endParaRPr lang="fr-F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E51BB6A-6CA9-4B93-8A1C-241244CD9D8A}" type="datetime1">
              <a:rPr lang="fr-FR" smtClean="0"/>
              <a:t>11/02/2016</a:t>
            </a:fld>
            <a:endParaRPr lang="fr-FR" dirty="0"/>
          </a:p>
        </p:txBody>
      </p:sp>
      <p:sp>
        <p:nvSpPr>
          <p:cNvPr id="5" name="Footer Placeholder 4"/>
          <p:cNvSpPr>
            <a:spLocks noGrp="1"/>
          </p:cNvSpPr>
          <p:nvPr>
            <p:ph type="ftr" sz="quarter" idx="11"/>
          </p:nvPr>
        </p:nvSpPr>
        <p:spPr/>
        <p:txBody>
          <a:bodyPr/>
          <a:lstStyle/>
          <a:p>
            <a:r>
              <a:rPr lang="fr-FR" dirty="0" smtClean="0"/>
              <a:t>OLIVIER COCHET</a:t>
            </a:r>
            <a:endParaRPr lang="fr-FR" dirty="0"/>
          </a:p>
        </p:txBody>
      </p:sp>
      <p:sp>
        <p:nvSpPr>
          <p:cNvPr id="6" name="Slide Number Placeholder 5"/>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1847899-5393-4E49-BCCC-FDF98E31AAE6}" type="datetime1">
              <a:rPr lang="fr-FR" smtClean="0"/>
              <a:t>11/02/2016</a:t>
            </a:fld>
            <a:endParaRPr lang="fr-FR" dirty="0"/>
          </a:p>
        </p:txBody>
      </p:sp>
      <p:sp>
        <p:nvSpPr>
          <p:cNvPr id="5" name="Footer Placeholder 4"/>
          <p:cNvSpPr>
            <a:spLocks noGrp="1"/>
          </p:cNvSpPr>
          <p:nvPr>
            <p:ph type="ftr" sz="quarter" idx="11"/>
          </p:nvPr>
        </p:nvSpPr>
        <p:spPr/>
        <p:txBody>
          <a:bodyPr/>
          <a:lstStyle/>
          <a:p>
            <a:r>
              <a:rPr lang="fr-FR" dirty="0" smtClean="0"/>
              <a:t>OLIVIER COCHET</a:t>
            </a:r>
            <a:endParaRPr lang="fr-FR" dirty="0"/>
          </a:p>
        </p:txBody>
      </p:sp>
      <p:sp>
        <p:nvSpPr>
          <p:cNvPr id="6" name="Slide Number Placeholder 5"/>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3A0F3E-6F19-4068-A148-A773978E53E7}" type="datetime1">
              <a:rPr lang="fr-FR" smtClean="0"/>
              <a:t>11/02/2016</a:t>
            </a:fld>
            <a:endParaRPr lang="fr-FR" dirty="0"/>
          </a:p>
        </p:txBody>
      </p:sp>
      <p:sp>
        <p:nvSpPr>
          <p:cNvPr id="5" name="Footer Placeholder 4"/>
          <p:cNvSpPr>
            <a:spLocks noGrp="1"/>
          </p:cNvSpPr>
          <p:nvPr>
            <p:ph type="ftr" sz="quarter" idx="11"/>
          </p:nvPr>
        </p:nvSpPr>
        <p:spPr/>
        <p:txBody>
          <a:bodyPr/>
          <a:lstStyle/>
          <a:p>
            <a:r>
              <a:rPr lang="fr-FR" dirty="0" smtClean="0"/>
              <a:t>OLIVIER COCHET</a:t>
            </a:r>
            <a:endParaRPr lang="fr-FR" dirty="0"/>
          </a:p>
        </p:txBody>
      </p:sp>
      <p:sp>
        <p:nvSpPr>
          <p:cNvPr id="6" name="Slide Number Placeholder 5"/>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31CD3CE-09BC-4B23-8641-B1F0C01EF9C2}" type="datetime1">
              <a:rPr lang="fr-FR" smtClean="0"/>
              <a:t>11/02/2016</a:t>
            </a:fld>
            <a:endParaRPr lang="fr-FR" dirty="0"/>
          </a:p>
        </p:txBody>
      </p:sp>
      <p:sp>
        <p:nvSpPr>
          <p:cNvPr id="5" name="Footer Placeholder 4"/>
          <p:cNvSpPr>
            <a:spLocks noGrp="1"/>
          </p:cNvSpPr>
          <p:nvPr>
            <p:ph type="ftr" sz="quarter" idx="11"/>
          </p:nvPr>
        </p:nvSpPr>
        <p:spPr/>
        <p:txBody>
          <a:bodyPr/>
          <a:lstStyle/>
          <a:p>
            <a:r>
              <a:rPr lang="fr-FR" dirty="0" smtClean="0"/>
              <a:t>OLIVIER COCHET</a:t>
            </a:r>
            <a:endParaRPr lang="fr-FR" dirty="0"/>
          </a:p>
        </p:txBody>
      </p:sp>
      <p:sp>
        <p:nvSpPr>
          <p:cNvPr id="6" name="Slide Number Placeholder 5"/>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6580BDDC-D015-4697-BCA7-BFAC2289E810}" type="datetime1">
              <a:rPr lang="fr-FR" smtClean="0"/>
              <a:t>11/02/2016</a:t>
            </a:fld>
            <a:endParaRPr lang="fr-FR" dirty="0"/>
          </a:p>
        </p:txBody>
      </p:sp>
      <p:sp>
        <p:nvSpPr>
          <p:cNvPr id="6" name="Footer Placeholder 5"/>
          <p:cNvSpPr>
            <a:spLocks noGrp="1"/>
          </p:cNvSpPr>
          <p:nvPr>
            <p:ph type="ftr" sz="quarter" idx="11"/>
          </p:nvPr>
        </p:nvSpPr>
        <p:spPr/>
        <p:txBody>
          <a:bodyPr/>
          <a:lstStyle/>
          <a:p>
            <a:r>
              <a:rPr lang="fr-FR" dirty="0" smtClean="0"/>
              <a:t>OLIVIER COCHET</a:t>
            </a:r>
            <a:endParaRPr lang="fr-FR" dirty="0"/>
          </a:p>
        </p:txBody>
      </p:sp>
      <p:sp>
        <p:nvSpPr>
          <p:cNvPr id="7" name="Slide Number Placeholder 6"/>
          <p:cNvSpPr>
            <a:spLocks noGrp="1"/>
          </p:cNvSpPr>
          <p:nvPr>
            <p:ph type="sldNum" sz="quarter" idx="12"/>
          </p:nvPr>
        </p:nvSpPr>
        <p:spPr/>
        <p:txBody>
          <a:bodyPr/>
          <a:lstStyle/>
          <a:p>
            <a:fld id="{39EFF1B9-4E2D-458A-939F-C67EE0C7DCDF}" type="slidenum">
              <a:rPr lang="fr-FR" smtClean="0"/>
              <a:pPr/>
              <a:t>‹N°›</a:t>
            </a:fld>
            <a:endParaRPr lang="fr-FR" dirty="0"/>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913D9E8-87E6-4BF7-9E26-5751C0D17461}" type="datetime1">
              <a:rPr lang="fr-FR" smtClean="0"/>
              <a:t>11/02/2016</a:t>
            </a:fld>
            <a:endParaRPr lang="fr-FR" dirty="0"/>
          </a:p>
        </p:txBody>
      </p:sp>
      <p:sp>
        <p:nvSpPr>
          <p:cNvPr id="8" name="Footer Placeholder 7"/>
          <p:cNvSpPr>
            <a:spLocks noGrp="1"/>
          </p:cNvSpPr>
          <p:nvPr>
            <p:ph type="ftr" sz="quarter" idx="11"/>
          </p:nvPr>
        </p:nvSpPr>
        <p:spPr/>
        <p:txBody>
          <a:bodyPr/>
          <a:lstStyle/>
          <a:p>
            <a:r>
              <a:rPr lang="fr-FR" dirty="0" smtClean="0"/>
              <a:t>OLIVIER COCHET</a:t>
            </a:r>
            <a:endParaRPr lang="fr-FR" dirty="0"/>
          </a:p>
        </p:txBody>
      </p:sp>
      <p:sp>
        <p:nvSpPr>
          <p:cNvPr id="9" name="Slide Number Placeholder 8"/>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089D869-5D82-4EF7-B953-FE449C4FEFA0}" type="datetime1">
              <a:rPr lang="fr-FR" smtClean="0"/>
              <a:t>11/02/2016</a:t>
            </a:fld>
            <a:endParaRPr lang="fr-FR" dirty="0"/>
          </a:p>
        </p:txBody>
      </p:sp>
      <p:sp>
        <p:nvSpPr>
          <p:cNvPr id="4" name="Footer Placeholder 3"/>
          <p:cNvSpPr>
            <a:spLocks noGrp="1"/>
          </p:cNvSpPr>
          <p:nvPr>
            <p:ph type="ftr" sz="quarter" idx="11"/>
          </p:nvPr>
        </p:nvSpPr>
        <p:spPr/>
        <p:txBody>
          <a:bodyPr/>
          <a:lstStyle/>
          <a:p>
            <a:r>
              <a:rPr lang="fr-FR" dirty="0" smtClean="0"/>
              <a:t>OLIVIER COCHET</a:t>
            </a:r>
            <a:endParaRPr lang="fr-FR" dirty="0"/>
          </a:p>
        </p:txBody>
      </p:sp>
      <p:sp>
        <p:nvSpPr>
          <p:cNvPr id="5" name="Slide Number Placeholder 4"/>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B4AD2-5277-49D6-BB63-898AFA3AB53E}" type="datetime1">
              <a:rPr lang="fr-FR" smtClean="0"/>
              <a:t>11/02/2016</a:t>
            </a:fld>
            <a:endParaRPr lang="fr-FR" dirty="0"/>
          </a:p>
        </p:txBody>
      </p:sp>
      <p:sp>
        <p:nvSpPr>
          <p:cNvPr id="3" name="Footer Placeholder 2"/>
          <p:cNvSpPr>
            <a:spLocks noGrp="1"/>
          </p:cNvSpPr>
          <p:nvPr>
            <p:ph type="ftr" sz="quarter" idx="11"/>
          </p:nvPr>
        </p:nvSpPr>
        <p:spPr/>
        <p:txBody>
          <a:bodyPr/>
          <a:lstStyle/>
          <a:p>
            <a:r>
              <a:rPr lang="fr-FR" dirty="0" smtClean="0"/>
              <a:t>OLIVIER COCHET</a:t>
            </a:r>
            <a:endParaRPr lang="fr-FR" dirty="0"/>
          </a:p>
        </p:txBody>
      </p:sp>
      <p:sp>
        <p:nvSpPr>
          <p:cNvPr id="4" name="Slide Number Placeholder 3"/>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5A0E3E8-17A0-47CD-A6BC-E763A32F5D78}" type="datetime1">
              <a:rPr lang="fr-FR" smtClean="0"/>
              <a:t>11/02/2016</a:t>
            </a:fld>
            <a:endParaRPr lang="fr-FR" dirty="0"/>
          </a:p>
        </p:txBody>
      </p:sp>
      <p:sp>
        <p:nvSpPr>
          <p:cNvPr id="7" name="Slide Number Placeholder 6"/>
          <p:cNvSpPr>
            <a:spLocks noGrp="1"/>
          </p:cNvSpPr>
          <p:nvPr>
            <p:ph type="sldNum" sz="quarter" idx="12"/>
          </p:nvPr>
        </p:nvSpPr>
        <p:spPr/>
        <p:txBody>
          <a:bodyPr/>
          <a:lstStyle/>
          <a:p>
            <a:fld id="{39EFF1B9-4E2D-458A-939F-C67EE0C7DCDF}" type="slidenum">
              <a:rPr lang="fr-FR" smtClean="0"/>
              <a:pPr/>
              <a:t>‹N°›</a:t>
            </a:fld>
            <a:endParaRPr lang="fr-F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r-FR" dirty="0" smtClean="0"/>
              <a:t>OLIVIER COCHET</a:t>
            </a:r>
            <a:endParaRPr lang="fr-F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53E10B3-CC43-4579-9687-29B115CA169C}" type="datetime1">
              <a:rPr lang="fr-FR" smtClean="0"/>
              <a:t>11/02/2016</a:t>
            </a:fld>
            <a:endParaRPr lang="fr-FR"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r-FR" dirty="0" smtClean="0"/>
              <a:t>OLIVIER COCHET</a:t>
            </a:r>
            <a:endParaRPr lang="fr-FR" dirty="0"/>
          </a:p>
        </p:txBody>
      </p:sp>
      <p:sp>
        <p:nvSpPr>
          <p:cNvPr id="7" name="Slide Number Placeholder 6"/>
          <p:cNvSpPr>
            <a:spLocks noGrp="1"/>
          </p:cNvSpPr>
          <p:nvPr>
            <p:ph type="sldNum" sz="quarter" idx="12"/>
          </p:nvPr>
        </p:nvSpPr>
        <p:spPr/>
        <p:txBody>
          <a:bodyPr/>
          <a:lstStyle/>
          <a:p>
            <a:fld id="{39EFF1B9-4E2D-458A-939F-C67EE0C7DCDF}"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1DF4B93-863D-48D2-98B5-B1A2B04EF616}" type="datetime1">
              <a:rPr lang="fr-FR" smtClean="0"/>
              <a:t>11/02/2016</a:t>
            </a:fld>
            <a:endParaRPr lang="fr-FR"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fr-FR" dirty="0" smtClean="0"/>
              <a:t>OLIVIER COCHET</a:t>
            </a:r>
            <a:endParaRPr lang="fr-FR"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9EFF1B9-4E2D-458A-939F-C67EE0C7DCDF}"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0" y="2636912"/>
            <a:ext cx="3672407" cy="1008112"/>
          </a:xfrm>
        </p:spPr>
        <p:txBody>
          <a:bodyPr>
            <a:noAutofit/>
          </a:bodyPr>
          <a:lstStyle/>
          <a:p>
            <a:pPr algn="just"/>
            <a:r>
              <a:rPr lang="fr-FR" sz="2300" b="1" dirty="0" smtClean="0"/>
              <a:t>Outils méthodologiques scolaires</a:t>
            </a:r>
            <a:endParaRPr lang="fr-FR" sz="2300" b="1" dirty="0"/>
          </a:p>
        </p:txBody>
      </p:sp>
      <p:sp>
        <p:nvSpPr>
          <p:cNvPr id="3" name="Sous-titre 2"/>
          <p:cNvSpPr>
            <a:spLocks noGrp="1"/>
          </p:cNvSpPr>
          <p:nvPr>
            <p:ph type="subTitle" idx="1"/>
          </p:nvPr>
        </p:nvSpPr>
        <p:spPr>
          <a:xfrm>
            <a:off x="4572001" y="3789041"/>
            <a:ext cx="3600400" cy="2232248"/>
          </a:xfrm>
        </p:spPr>
        <p:txBody>
          <a:bodyPr>
            <a:normAutofit fontScale="85000" lnSpcReduction="10000"/>
          </a:bodyPr>
          <a:lstStyle/>
          <a:p>
            <a:pPr algn="just"/>
            <a:r>
              <a:rPr lang="fr-FR" b="1" dirty="0" smtClean="0">
                <a:solidFill>
                  <a:srgbClr val="FF0000"/>
                </a:solidFill>
              </a:rPr>
              <a:t>Stratégies de motivation, compréhension et mémorisation… </a:t>
            </a:r>
          </a:p>
          <a:p>
            <a:endParaRPr lang="fr-FR" b="1" dirty="0" smtClean="0"/>
          </a:p>
          <a:p>
            <a:pPr algn="just"/>
            <a:r>
              <a:rPr lang="fr-FR" sz="1000" b="1" dirty="0" smtClean="0"/>
              <a:t>Ces stratégies, pour la plupart, viennent des stratégies PNL développées par Alain Thiry.</a:t>
            </a:r>
          </a:p>
          <a:p>
            <a:pPr algn="just"/>
            <a:r>
              <a:rPr lang="fr-FR" sz="1000" b="1" dirty="0" smtClean="0"/>
              <a:t>Ce PowerPoint est ouvert à tous mais il est peut-être nécessaire d’avoir quelques bases en PNL pour le savourer pleinement!</a:t>
            </a:r>
          </a:p>
          <a:p>
            <a:pPr algn="just"/>
            <a:r>
              <a:rPr lang="fr-FR" sz="1000" b="1" dirty="0" smtClean="0"/>
              <a:t>Il est surtout une invitation à approfondir pleinement ces notions en achetant ensuite les livres d’Alain Thiry « (Ca y est, j’ai compris! » et « Apprendre à apprendre avec la PNL »).</a:t>
            </a:r>
          </a:p>
          <a:p>
            <a:pPr algn="just"/>
            <a:r>
              <a:rPr lang="fr-FR" sz="1000" b="1" dirty="0" smtClean="0"/>
              <a:t>En aucun cas, ce document ne saurait se substituer à un rendez-vous avec un professionnel qui saura personnaliser les attentes de l’apprenant face à ses difficultés! </a:t>
            </a:r>
          </a:p>
          <a:p>
            <a:endParaRPr lang="fr-FR" b="1" dirty="0" smtClean="0"/>
          </a:p>
          <a:p>
            <a:endParaRPr lang="fr-FR" b="1" dirty="0" smtClean="0"/>
          </a:p>
          <a:p>
            <a:endParaRPr lang="fr-FR" b="1" dirty="0" smtClean="0"/>
          </a:p>
          <a:p>
            <a:endParaRPr lang="fr-FR" b="1"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1178422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692696"/>
            <a:ext cx="7992888" cy="648072"/>
          </a:xfrm>
        </p:spPr>
        <p:txBody>
          <a:bodyPr>
            <a:normAutofit fontScale="90000"/>
          </a:bodyPr>
          <a:lstStyle/>
          <a:p>
            <a:r>
              <a:rPr lang="fr-FR" sz="3300" b="1" dirty="0" smtClean="0"/>
              <a:t>La manière idéale de retenir…</a:t>
            </a:r>
            <a:r>
              <a:rPr lang="fr-FR" sz="800" b="1" dirty="0" smtClean="0"/>
              <a:t>(dessin issu du livre « Ca y est, j’ai compris de Alain Thiry) </a:t>
            </a:r>
            <a:endParaRPr lang="fr-FR" sz="800" b="1" dirty="0"/>
          </a:p>
        </p:txBody>
      </p:sp>
      <p:pic>
        <p:nvPicPr>
          <p:cNvPr id="7" name="Espace réservé du contenu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1412776"/>
            <a:ext cx="7416824" cy="4752528"/>
          </a:xfrm>
        </p:spPr>
      </p:pic>
      <p:sp>
        <p:nvSpPr>
          <p:cNvPr id="4" name="ZoneTexte 3"/>
          <p:cNvSpPr txBox="1"/>
          <p:nvPr/>
        </p:nvSpPr>
        <p:spPr>
          <a:xfrm>
            <a:off x="3563888" y="5733256"/>
            <a:ext cx="1872208" cy="707886"/>
          </a:xfrm>
          <a:prstGeom prst="rect">
            <a:avLst/>
          </a:prstGeom>
          <a:noFill/>
        </p:spPr>
        <p:txBody>
          <a:bodyPr wrap="square" rtlCol="0">
            <a:spAutoFit/>
          </a:bodyPr>
          <a:lstStyle/>
          <a:p>
            <a:pPr algn="just"/>
            <a:r>
              <a:rPr lang="fr-FR" sz="1000" b="1" dirty="0" smtClean="0"/>
              <a:t>Vr : visuel remémoré→ l’élève, après avoir lu son cours, tente de s’en faire une ou des images!</a:t>
            </a:r>
            <a:endParaRPr lang="fr-FR" sz="1000" b="1" dirty="0"/>
          </a:p>
        </p:txBody>
      </p:sp>
      <p:sp>
        <p:nvSpPr>
          <p:cNvPr id="5" name="ZoneTexte 4"/>
          <p:cNvSpPr txBox="1"/>
          <p:nvPr/>
        </p:nvSpPr>
        <p:spPr>
          <a:xfrm>
            <a:off x="5652120" y="5661248"/>
            <a:ext cx="2448272" cy="784830"/>
          </a:xfrm>
          <a:prstGeom prst="rect">
            <a:avLst/>
          </a:prstGeom>
          <a:noFill/>
        </p:spPr>
        <p:txBody>
          <a:bodyPr wrap="square" rtlCol="0">
            <a:spAutoFit/>
          </a:bodyPr>
          <a:lstStyle/>
          <a:p>
            <a:pPr algn="just"/>
            <a:r>
              <a:rPr lang="fr-FR" sz="900" b="1" dirty="0" smtClean="0"/>
              <a:t>K Passée la satisfaction d’avoir compris, l’élève va ensuite baisser les yeux sur sa droite (en mode kinesthésique) et ressentir ce qu’il vient de visualiser, en le réécrivant par exemple…</a:t>
            </a:r>
            <a:endParaRPr lang="fr-FR" sz="900" b="1" dirty="0"/>
          </a:p>
        </p:txBody>
      </p:sp>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3435078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20688"/>
            <a:ext cx="8208912" cy="1143000"/>
          </a:xfrm>
        </p:spPr>
        <p:txBody>
          <a:bodyPr>
            <a:normAutofit fontScale="90000"/>
          </a:bodyPr>
          <a:lstStyle/>
          <a:p>
            <a:pPr algn="just"/>
            <a:r>
              <a:rPr lang="fr-FR" b="1" dirty="0" smtClean="0"/>
              <a:t>Voir son cours…</a:t>
            </a:r>
            <a:r>
              <a:rPr lang="fr-FR" sz="2200" b="1" dirty="0" smtClean="0"/>
              <a:t>( Visuel remémoré) </a:t>
            </a:r>
            <a:r>
              <a:rPr lang="fr-FR" b="1" dirty="0" smtClean="0"/>
              <a:t>pour mieux le ressentir ensuite… </a:t>
            </a:r>
            <a:r>
              <a:rPr lang="fr-FR" sz="2200" b="1" dirty="0" smtClean="0"/>
              <a:t>(kinesthésique)</a:t>
            </a:r>
            <a:endParaRPr lang="fr-FR" sz="2200" b="1"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92590" y="2324100"/>
            <a:ext cx="4677833" cy="3508375"/>
          </a:xfrm>
        </p:spPr>
      </p:pic>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3196371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08912" cy="673144"/>
          </a:xfrm>
        </p:spPr>
        <p:txBody>
          <a:bodyPr>
            <a:normAutofit/>
          </a:bodyPr>
          <a:lstStyle/>
          <a:p>
            <a:r>
              <a:rPr lang="fr-FR" sz="3200" b="1" dirty="0" smtClean="0"/>
              <a:t>Or, comment apprennent les élèves?</a:t>
            </a:r>
            <a:endParaRPr lang="fr-FR" sz="3200" b="1" dirty="0"/>
          </a:p>
        </p:txBody>
      </p:sp>
      <p:sp>
        <p:nvSpPr>
          <p:cNvPr id="3" name="Espace réservé du contenu 2"/>
          <p:cNvSpPr>
            <a:spLocks noGrp="1"/>
          </p:cNvSpPr>
          <p:nvPr>
            <p:ph idx="1"/>
          </p:nvPr>
        </p:nvSpPr>
        <p:spPr>
          <a:xfrm>
            <a:off x="539552" y="1340768"/>
            <a:ext cx="8136904" cy="5256584"/>
          </a:xfrm>
        </p:spPr>
        <p:txBody>
          <a:bodyPr>
            <a:normAutofit fontScale="92500" lnSpcReduction="10000"/>
          </a:bodyPr>
          <a:lstStyle/>
          <a:p>
            <a:pPr marL="68580" indent="0">
              <a:buNone/>
            </a:pPr>
            <a:r>
              <a:rPr lang="fr-FR" dirty="0"/>
              <a:t>J</a:t>
            </a:r>
            <a:r>
              <a:rPr lang="fr-FR" dirty="0" smtClean="0"/>
              <a:t>amais en faisant du VR-K en tout cas!!!</a:t>
            </a:r>
          </a:p>
          <a:p>
            <a:pPr>
              <a:buNone/>
            </a:pPr>
            <a:endParaRPr lang="fr-FR" sz="900" dirty="0"/>
          </a:p>
          <a:p>
            <a:pPr marL="68580" indent="0" algn="just">
              <a:buNone/>
            </a:pPr>
            <a:r>
              <a:rPr lang="fr-FR" b="1" dirty="0" smtClean="0">
                <a:solidFill>
                  <a:srgbClr val="FF0000"/>
                </a:solidFill>
              </a:rPr>
              <a:t>Très souvent, l’élève se répète quelque chose en faisant de l’auditif, il répète 50 fois une leçon – une leçon  qu’il n’ a pas forcément comprise d’ailleurs -  et il risque d’être déçu par le résultat!!! Pourquoi?</a:t>
            </a:r>
          </a:p>
          <a:p>
            <a:pPr marL="68580" indent="0" algn="just">
              <a:buNone/>
            </a:pPr>
            <a:endParaRPr lang="fr-FR" sz="900" b="1" dirty="0">
              <a:solidFill>
                <a:srgbClr val="FF0000"/>
              </a:solidFill>
            </a:endParaRPr>
          </a:p>
          <a:p>
            <a:pPr marL="68580" indent="0" algn="just">
              <a:buNone/>
            </a:pPr>
            <a:r>
              <a:rPr lang="fr-FR" dirty="0" smtClean="0"/>
              <a:t>1) car il parle, avec cette méthode, par un canal qui n’est forcément pas le sien!</a:t>
            </a:r>
          </a:p>
          <a:p>
            <a:pPr marL="68580" indent="0" algn="just">
              <a:buNone/>
            </a:pPr>
            <a:r>
              <a:rPr lang="fr-FR" dirty="0" smtClean="0"/>
              <a:t>2) car il risque de faire du dialogue interne! </a:t>
            </a:r>
            <a:r>
              <a:rPr lang="fr-FR" sz="1700" dirty="0" smtClean="0"/>
              <a:t>(rappelez-vous la diapositive n°8 : lorsque nous sommes dans l’auditif… il suffit d’un rien pour tomber dans le dialogue interne, ce processus qui nous fait douter de tout!)</a:t>
            </a:r>
          </a:p>
          <a:p>
            <a:pPr marL="68580" indent="0" algn="just">
              <a:buNone/>
            </a:pPr>
            <a:r>
              <a:rPr lang="fr-FR" dirty="0" smtClean="0"/>
              <a:t>3) car il risque de faire du </a:t>
            </a:r>
            <a:r>
              <a:rPr lang="fr-FR" b="1" dirty="0" smtClean="0"/>
              <a:t>digital</a:t>
            </a:r>
            <a:r>
              <a:rPr lang="fr-FR" dirty="0" smtClean="0"/>
              <a:t> là où il devrait d’abord penser </a:t>
            </a:r>
            <a:r>
              <a:rPr lang="fr-FR" b="1" dirty="0" smtClean="0"/>
              <a:t>analogique</a:t>
            </a:r>
            <a:r>
              <a:rPr lang="fr-FR" dirty="0" smtClean="0"/>
              <a:t>!</a:t>
            </a:r>
          </a:p>
          <a:p>
            <a:pPr algn="just">
              <a:buNone/>
            </a:pPr>
            <a:endParaRPr lang="fr-FR" dirty="0"/>
          </a:p>
          <a:p>
            <a:pPr algn="just">
              <a:buNone/>
            </a:pPr>
            <a:r>
              <a:rPr lang="fr-FR" sz="1500" i="1" dirty="0" smtClean="0">
                <a:latin typeface="Times New Roman" pitchFamily="18" charset="0"/>
                <a:cs typeface="Times New Roman" pitchFamily="18" charset="0"/>
              </a:rPr>
              <a:t>	N.B A tout celles et ceux disant qu’on ne peut pas faire des images pour tout (par exemple en mathématiques), regardez la proposition de cours en pj sur le théorème de Pythagore!</a:t>
            </a:r>
          </a:p>
          <a:p>
            <a:pPr algn="just"/>
            <a:endParaRPr lang="fr-FR"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91986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136904" cy="720080"/>
          </a:xfrm>
        </p:spPr>
        <p:txBody>
          <a:bodyPr>
            <a:normAutofit fontScale="90000"/>
          </a:bodyPr>
          <a:lstStyle/>
          <a:p>
            <a:r>
              <a:rPr lang="fr-FR" sz="3600" b="1" dirty="0" smtClean="0"/>
              <a:t>Digital/analogique, c’est quoi ce truc? </a:t>
            </a:r>
            <a:endParaRPr lang="fr-FR" sz="2700" dirty="0"/>
          </a:p>
        </p:txBody>
      </p:sp>
      <p:pic>
        <p:nvPicPr>
          <p:cNvPr id="4" name="Espace réservé du contenu 3" descr="chaise écrite.jpg"/>
          <p:cNvPicPr>
            <a:picLocks noGrp="1" noChangeAspect="1"/>
          </p:cNvPicPr>
          <p:nvPr>
            <p:ph idx="1"/>
          </p:nvPr>
        </p:nvPicPr>
        <p:blipFill>
          <a:blip r:embed="rId2" cstate="print"/>
          <a:stretch>
            <a:fillRect/>
          </a:stretch>
        </p:blipFill>
        <p:spPr>
          <a:xfrm>
            <a:off x="971600" y="2996952"/>
            <a:ext cx="2581275" cy="1771650"/>
          </a:xfrm>
        </p:spPr>
      </p:pic>
      <p:pic>
        <p:nvPicPr>
          <p:cNvPr id="5" name="Image 4" descr="chaise imagée.jpg"/>
          <p:cNvPicPr>
            <a:picLocks noChangeAspect="1"/>
          </p:cNvPicPr>
          <p:nvPr/>
        </p:nvPicPr>
        <p:blipFill>
          <a:blip r:embed="rId3" cstate="print"/>
          <a:stretch>
            <a:fillRect/>
          </a:stretch>
        </p:blipFill>
        <p:spPr>
          <a:xfrm>
            <a:off x="4932040" y="2924944"/>
            <a:ext cx="2533650" cy="1809750"/>
          </a:xfrm>
          <a:prstGeom prst="rect">
            <a:avLst/>
          </a:prstGeom>
        </p:spPr>
      </p:pic>
      <p:sp>
        <p:nvSpPr>
          <p:cNvPr id="6" name="ZoneTexte 5"/>
          <p:cNvSpPr txBox="1"/>
          <p:nvPr/>
        </p:nvSpPr>
        <p:spPr>
          <a:xfrm>
            <a:off x="1043608" y="5085184"/>
            <a:ext cx="6480720" cy="1169551"/>
          </a:xfrm>
          <a:prstGeom prst="rect">
            <a:avLst/>
          </a:prstGeom>
          <a:noFill/>
        </p:spPr>
        <p:txBody>
          <a:bodyPr wrap="square" rtlCol="0">
            <a:spAutoFit/>
          </a:bodyPr>
          <a:lstStyle/>
          <a:p>
            <a:r>
              <a:rPr lang="fr-FR" sz="1400" b="1" dirty="0" smtClean="0"/>
              <a:t>Digital</a:t>
            </a:r>
            <a:r>
              <a:rPr lang="fr-FR" sz="1400" dirty="0" smtClean="0"/>
              <a:t>, c’est avoir le texte du cours en tête (idéal à court terme)</a:t>
            </a:r>
          </a:p>
          <a:p>
            <a:r>
              <a:rPr lang="fr-FR" sz="1400" b="1" dirty="0" smtClean="0"/>
              <a:t>Analogique</a:t>
            </a:r>
            <a:r>
              <a:rPr lang="fr-FR" sz="1400" dirty="0" smtClean="0"/>
              <a:t>, c’est avoir l’image des propos du cours en tête (idéal pour mémoriser à moyen terme</a:t>
            </a:r>
          </a:p>
          <a:p>
            <a:r>
              <a:rPr lang="fr-FR" sz="1400" b="1" dirty="0" smtClean="0"/>
              <a:t>Faire du digital et de l’analogique</a:t>
            </a:r>
            <a:r>
              <a:rPr lang="fr-FR" sz="1400" dirty="0" smtClean="0"/>
              <a:t>, c’est avoir les deux! (parfait quand on veut le retenir très longtemps!)</a:t>
            </a:r>
            <a:endParaRPr lang="fr-FR" sz="1400" dirty="0"/>
          </a:p>
        </p:txBody>
      </p:sp>
      <p:sp>
        <p:nvSpPr>
          <p:cNvPr id="7" name="ZoneTexte 6"/>
          <p:cNvSpPr txBox="1"/>
          <p:nvPr/>
        </p:nvSpPr>
        <p:spPr>
          <a:xfrm>
            <a:off x="2555776" y="1700808"/>
            <a:ext cx="3960440" cy="1077218"/>
          </a:xfrm>
          <a:prstGeom prst="rect">
            <a:avLst/>
          </a:prstGeom>
          <a:noFill/>
          <a:ln>
            <a:solidFill>
              <a:schemeClr val="tx1"/>
            </a:solidFill>
          </a:ln>
        </p:spPr>
        <p:txBody>
          <a:bodyPr wrap="square" rtlCol="0">
            <a:spAutoFit/>
          </a:bodyPr>
          <a:lstStyle/>
          <a:p>
            <a:r>
              <a:rPr lang="fr-FR" dirty="0" smtClean="0"/>
              <a:t>                        </a:t>
            </a:r>
            <a:r>
              <a:rPr lang="fr-FR" sz="3200" b="1" dirty="0" smtClean="0">
                <a:latin typeface="Vladimir Script" pitchFamily="66" charset="0"/>
              </a:rPr>
              <a:t>Chaise</a:t>
            </a:r>
          </a:p>
          <a:p>
            <a:r>
              <a:rPr lang="fr-FR" sz="3200" b="1" dirty="0" smtClean="0">
                <a:latin typeface="Vladimir Script" pitchFamily="66" charset="0"/>
              </a:rPr>
              <a:t> </a:t>
            </a:r>
            <a:r>
              <a:rPr lang="fr-FR" b="1" dirty="0" smtClean="0">
                <a:latin typeface="Vladimir Script" pitchFamily="66" charset="0"/>
              </a:rPr>
              <a:t>                          </a:t>
            </a:r>
            <a:r>
              <a:rPr lang="fr-FR" b="1" dirty="0" smtClean="0">
                <a:latin typeface="Times New Roman" pitchFamily="18" charset="0"/>
                <a:cs typeface="Times New Roman" pitchFamily="18" charset="0"/>
              </a:rPr>
              <a:t>(digital)</a:t>
            </a:r>
            <a:endParaRPr lang="fr-FR" sz="3200" b="1" dirty="0">
              <a:latin typeface="Vladimir Script" pitchFamily="66" charset="0"/>
            </a:endParaRPr>
          </a:p>
        </p:txBody>
      </p:sp>
      <p:sp>
        <p:nvSpPr>
          <p:cNvPr id="8" name="ZoneTexte 7"/>
          <p:cNvSpPr txBox="1"/>
          <p:nvPr/>
        </p:nvSpPr>
        <p:spPr>
          <a:xfrm>
            <a:off x="899592" y="4725144"/>
            <a:ext cx="2736304" cy="307777"/>
          </a:xfrm>
          <a:prstGeom prst="rect">
            <a:avLst/>
          </a:prstGeom>
          <a:noFill/>
        </p:spPr>
        <p:txBody>
          <a:bodyPr wrap="square" rtlCol="0">
            <a:spAutoFit/>
          </a:bodyPr>
          <a:lstStyle/>
          <a:p>
            <a:r>
              <a:rPr lang="fr-FR" sz="1400" dirty="0" smtClean="0"/>
              <a:t>       (Digital et analogique)</a:t>
            </a:r>
            <a:endParaRPr lang="fr-FR" sz="1400" dirty="0"/>
          </a:p>
        </p:txBody>
      </p:sp>
      <p:sp>
        <p:nvSpPr>
          <p:cNvPr id="9" name="ZoneTexte 8"/>
          <p:cNvSpPr txBox="1"/>
          <p:nvPr/>
        </p:nvSpPr>
        <p:spPr>
          <a:xfrm>
            <a:off x="4932040" y="4725144"/>
            <a:ext cx="2304256" cy="369332"/>
          </a:xfrm>
          <a:prstGeom prst="rect">
            <a:avLst/>
          </a:prstGeom>
          <a:noFill/>
        </p:spPr>
        <p:txBody>
          <a:bodyPr wrap="square" rtlCol="0">
            <a:spAutoFit/>
          </a:bodyPr>
          <a:lstStyle/>
          <a:p>
            <a:r>
              <a:rPr lang="fr-FR" dirty="0" smtClean="0"/>
              <a:t>         </a:t>
            </a:r>
            <a:r>
              <a:rPr lang="fr-FR" sz="1400" dirty="0" smtClean="0"/>
              <a:t>(analogique</a:t>
            </a:r>
            <a:r>
              <a:rPr lang="fr-FR" dirty="0" smtClean="0"/>
              <a:t>)</a:t>
            </a:r>
            <a:endParaRPr lang="fr-FR" dirty="0"/>
          </a:p>
        </p:txBody>
      </p:sp>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120402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08912" cy="360040"/>
          </a:xfrm>
        </p:spPr>
        <p:txBody>
          <a:bodyPr>
            <a:noAutofit/>
          </a:bodyPr>
          <a:lstStyle/>
          <a:p>
            <a:r>
              <a:rPr lang="fr-FR" sz="2200" b="1" dirty="0" smtClean="0"/>
              <a:t>Digital/analogique, une prise de conscience magique!</a:t>
            </a:r>
            <a:endParaRPr lang="fr-FR" sz="2200" b="1" dirty="0"/>
          </a:p>
        </p:txBody>
      </p:sp>
      <p:sp>
        <p:nvSpPr>
          <p:cNvPr id="3" name="Espace réservé du contenu 2"/>
          <p:cNvSpPr>
            <a:spLocks noGrp="1"/>
          </p:cNvSpPr>
          <p:nvPr>
            <p:ph idx="1"/>
          </p:nvPr>
        </p:nvSpPr>
        <p:spPr>
          <a:xfrm>
            <a:off x="467544" y="1340768"/>
            <a:ext cx="8208912" cy="5040560"/>
          </a:xfrm>
        </p:spPr>
        <p:txBody>
          <a:bodyPr/>
          <a:lstStyle/>
          <a:p>
            <a:pPr>
              <a:buNone/>
            </a:pPr>
            <a:r>
              <a:rPr lang="fr-FR" dirty="0" smtClean="0"/>
              <a:t>	Bien évidemment, il s’agit de ne pas généraliser… mais bien souvent, le problème de compréhension est là!</a:t>
            </a:r>
          </a:p>
          <a:p>
            <a:pPr>
              <a:buFontTx/>
              <a:buChar char="-"/>
            </a:pPr>
            <a:r>
              <a:rPr lang="fr-FR" dirty="0" smtClean="0">
                <a:solidFill>
                  <a:srgbClr val="FF0000"/>
                </a:solidFill>
              </a:rPr>
              <a:t>Tu as des problèmes de lecture? </a:t>
            </a:r>
          </a:p>
          <a:p>
            <a:pPr algn="just">
              <a:buNone/>
            </a:pPr>
            <a:r>
              <a:rPr lang="fr-FR" sz="1500" dirty="0" smtClean="0"/>
              <a:t>   └ as-tu essayé de faire des images analogiques lorsque tu lisais? (très souvent, le lecteur qui a du mal est un lecteur qui fait des images digitales… et non analogiques! Essaye de te faire de vraies images et non pas une banale suite de mots… ça devrait changer pas mal de choses!</a:t>
            </a:r>
          </a:p>
          <a:p>
            <a:pPr algn="just">
              <a:buFontTx/>
              <a:buChar char="-"/>
            </a:pPr>
            <a:r>
              <a:rPr lang="fr-FR" dirty="0" smtClean="0">
                <a:solidFill>
                  <a:srgbClr val="FF0000"/>
                </a:solidFill>
              </a:rPr>
              <a:t>Tu as des problèmes en mathématiques?</a:t>
            </a:r>
          </a:p>
          <a:p>
            <a:pPr algn="just">
              <a:buNone/>
            </a:pPr>
            <a:r>
              <a:rPr lang="fr-FR" dirty="0" smtClean="0"/>
              <a:t>	</a:t>
            </a:r>
            <a:r>
              <a:rPr lang="fr-FR" sz="1500" dirty="0" smtClean="0"/>
              <a:t>└ as-tu essayé de visualiser tes formules? (regarde la pj)</a:t>
            </a:r>
          </a:p>
          <a:p>
            <a:pPr>
              <a:buFontTx/>
              <a:buChar char="-"/>
            </a:pPr>
            <a:r>
              <a:rPr lang="fr-FR" dirty="0" smtClean="0">
                <a:solidFill>
                  <a:srgbClr val="FF0000"/>
                </a:solidFill>
              </a:rPr>
              <a:t>Tu as du mal à tout retenir en Histoire-géographie?</a:t>
            </a:r>
          </a:p>
          <a:p>
            <a:pPr>
              <a:buNone/>
            </a:pPr>
            <a:r>
              <a:rPr lang="fr-FR" dirty="0" smtClean="0"/>
              <a:t>	</a:t>
            </a:r>
            <a:r>
              <a:rPr lang="fr-FR" sz="1500" dirty="0" smtClean="0"/>
              <a:t>└ as-tu essayé de mettre en image l’histoire que raconte justement ton cours d’histoire</a:t>
            </a:r>
            <a:r>
              <a:rPr lang="fr-FR" sz="1500" dirty="0" smtClean="0"/>
              <a:t>? (voir l’autre </a:t>
            </a:r>
            <a:r>
              <a:rPr lang="fr-FR" sz="1500" dirty="0" err="1" smtClean="0"/>
              <a:t>pj</a:t>
            </a:r>
            <a:r>
              <a:rPr lang="fr-FR" sz="1500" dirty="0" smtClean="0"/>
              <a:t>)</a:t>
            </a:r>
            <a:endParaRPr lang="fr-FR" sz="1500"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064896" cy="601136"/>
          </a:xfrm>
        </p:spPr>
        <p:txBody>
          <a:bodyPr>
            <a:normAutofit/>
          </a:bodyPr>
          <a:lstStyle/>
          <a:p>
            <a:r>
              <a:rPr lang="fr-FR" sz="3200" b="1" dirty="0" smtClean="0"/>
              <a:t>Les 5 phases d’apprentissage à présent!</a:t>
            </a:r>
            <a:endParaRPr lang="fr-FR" sz="3200" b="1" dirty="0"/>
          </a:p>
        </p:txBody>
      </p:sp>
      <p:sp>
        <p:nvSpPr>
          <p:cNvPr id="3" name="Espace réservé du contenu 2"/>
          <p:cNvSpPr>
            <a:spLocks noGrp="1"/>
          </p:cNvSpPr>
          <p:nvPr>
            <p:ph idx="1"/>
          </p:nvPr>
        </p:nvSpPr>
        <p:spPr>
          <a:xfrm>
            <a:off x="467544" y="1556792"/>
            <a:ext cx="8208912" cy="4680520"/>
          </a:xfrm>
        </p:spPr>
        <p:txBody>
          <a:bodyPr/>
          <a:lstStyle/>
          <a:p>
            <a:pPr>
              <a:buNone/>
            </a:pPr>
            <a:r>
              <a:rPr lang="fr-FR" sz="2800" b="1" dirty="0" smtClean="0">
                <a:solidFill>
                  <a:srgbClr val="00B0F0"/>
                </a:solidFill>
              </a:rPr>
              <a:t>	Quelles étapes respectent consciemment ou non tous les élèves qui réussissent?</a:t>
            </a:r>
          </a:p>
          <a:p>
            <a:endParaRPr lang="fr-FR" sz="2800" b="1" dirty="0" smtClean="0"/>
          </a:p>
          <a:p>
            <a:pPr>
              <a:buNone/>
            </a:pPr>
            <a:r>
              <a:rPr lang="fr-FR" sz="2800" b="1" dirty="0" smtClean="0">
                <a:solidFill>
                  <a:srgbClr val="FF0000"/>
                </a:solidFill>
                <a:effectLst>
                  <a:outerShdw blurRad="38100" dist="38100" dir="2700000" algn="tl">
                    <a:srgbClr val="000000">
                      <a:alpha val="43137"/>
                    </a:srgbClr>
                  </a:outerShdw>
                </a:effectLst>
              </a:rPr>
              <a:t>1) Comprendre</a:t>
            </a:r>
          </a:p>
          <a:p>
            <a:pPr>
              <a:buNone/>
            </a:pPr>
            <a:r>
              <a:rPr lang="fr-FR" sz="2800" b="1" dirty="0" smtClean="0">
                <a:solidFill>
                  <a:srgbClr val="FF0000"/>
                </a:solidFill>
                <a:effectLst>
                  <a:outerShdw blurRad="38100" dist="38100" dir="2700000" algn="tl">
                    <a:srgbClr val="000000">
                      <a:alpha val="43137"/>
                    </a:srgbClr>
                  </a:outerShdw>
                </a:effectLst>
              </a:rPr>
              <a:t>2) Apprendre</a:t>
            </a:r>
          </a:p>
          <a:p>
            <a:pPr>
              <a:buNone/>
            </a:pPr>
            <a:r>
              <a:rPr lang="fr-FR" sz="2800" b="1" dirty="0" smtClean="0">
                <a:solidFill>
                  <a:srgbClr val="FF0000"/>
                </a:solidFill>
                <a:effectLst>
                  <a:outerShdw blurRad="38100" dist="38100" dir="2700000" algn="tl">
                    <a:srgbClr val="000000">
                      <a:alpha val="43137"/>
                    </a:srgbClr>
                  </a:outerShdw>
                </a:effectLst>
              </a:rPr>
              <a:t>3) Réfléchir</a:t>
            </a:r>
          </a:p>
          <a:p>
            <a:pPr>
              <a:buNone/>
            </a:pPr>
            <a:r>
              <a:rPr lang="fr-FR" sz="2800" b="1" dirty="0" smtClean="0">
                <a:solidFill>
                  <a:srgbClr val="FF0000"/>
                </a:solidFill>
                <a:effectLst>
                  <a:outerShdw blurRad="38100" dist="38100" dir="2700000" algn="tl">
                    <a:srgbClr val="000000">
                      <a:alpha val="43137"/>
                    </a:srgbClr>
                  </a:outerShdw>
                </a:effectLst>
              </a:rPr>
              <a:t>4) S’exprimer</a:t>
            </a:r>
          </a:p>
          <a:p>
            <a:pPr>
              <a:buNone/>
            </a:pPr>
            <a:r>
              <a:rPr lang="fr-FR" sz="2800" b="1" dirty="0" smtClean="0">
                <a:solidFill>
                  <a:srgbClr val="FF0000"/>
                </a:solidFill>
                <a:effectLst>
                  <a:outerShdw blurRad="38100" dist="38100" dir="2700000" algn="tl">
                    <a:srgbClr val="000000">
                      <a:alpha val="43137"/>
                    </a:srgbClr>
                  </a:outerShdw>
                </a:effectLst>
              </a:rPr>
              <a:t>5) Transférer</a:t>
            </a:r>
          </a:p>
          <a:p>
            <a:endParaRPr lang="fr-FR"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624108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08912" cy="601136"/>
          </a:xfrm>
        </p:spPr>
        <p:txBody>
          <a:bodyPr>
            <a:normAutofit fontScale="90000"/>
          </a:bodyPr>
          <a:lstStyle/>
          <a:p>
            <a:r>
              <a:rPr lang="fr-FR" b="1" dirty="0" smtClean="0">
                <a:solidFill>
                  <a:srgbClr val="FF0000"/>
                </a:solidFill>
              </a:rPr>
              <a:t>			Comprendre…</a:t>
            </a:r>
            <a:endParaRPr lang="fr-FR" b="1" dirty="0">
              <a:solidFill>
                <a:srgbClr val="FF0000"/>
              </a:solidFill>
            </a:endParaRPr>
          </a:p>
        </p:txBody>
      </p:sp>
      <p:sp>
        <p:nvSpPr>
          <p:cNvPr id="3" name="Espace réservé du contenu 2"/>
          <p:cNvSpPr>
            <a:spLocks noGrp="1"/>
          </p:cNvSpPr>
          <p:nvPr>
            <p:ph idx="1"/>
          </p:nvPr>
        </p:nvSpPr>
        <p:spPr>
          <a:xfrm>
            <a:off x="467544" y="1196752"/>
            <a:ext cx="8208912" cy="5328592"/>
          </a:xfrm>
        </p:spPr>
        <p:txBody>
          <a:bodyPr/>
          <a:lstStyle/>
          <a:p>
            <a:pPr marL="68580" indent="0">
              <a:buNone/>
            </a:pPr>
            <a:r>
              <a:rPr lang="fr-FR" b="1" dirty="0" smtClean="0">
                <a:solidFill>
                  <a:srgbClr val="FF0000"/>
                </a:solidFill>
              </a:rPr>
              <a:t>Comprendre, c’est se poser les bonnes questions : qu’est-ce que je ne comprends pas?</a:t>
            </a:r>
          </a:p>
          <a:p>
            <a:pPr marL="68580" indent="0">
              <a:buNone/>
            </a:pPr>
            <a:endParaRPr lang="fr-FR" sz="800" dirty="0"/>
          </a:p>
          <a:p>
            <a:pPr algn="just">
              <a:buFontTx/>
              <a:buChar char="-"/>
            </a:pPr>
            <a:r>
              <a:rPr lang="fr-FR" dirty="0" smtClean="0"/>
              <a:t>suis-je dans le digital et </a:t>
            </a:r>
            <a:r>
              <a:rPr lang="fr-FR" b="1" dirty="0" smtClean="0">
                <a:solidFill>
                  <a:srgbClr val="FF0000"/>
                </a:solidFill>
              </a:rPr>
              <a:t>pas assez dans l’analogique?</a:t>
            </a:r>
          </a:p>
          <a:p>
            <a:pPr algn="just">
              <a:buFontTx/>
              <a:buChar char="-"/>
            </a:pPr>
            <a:r>
              <a:rPr lang="fr-FR" dirty="0" smtClean="0"/>
              <a:t>Ai-je le </a:t>
            </a:r>
            <a:r>
              <a:rPr lang="fr-FR" b="1" dirty="0" smtClean="0">
                <a:solidFill>
                  <a:srgbClr val="FF0000"/>
                </a:solidFill>
              </a:rPr>
              <a:t>bon canal</a:t>
            </a:r>
            <a:r>
              <a:rPr lang="fr-FR" dirty="0" smtClean="0"/>
              <a:t>? (visuel/auditif/kinesthésique?)</a:t>
            </a:r>
          </a:p>
          <a:p>
            <a:pPr algn="just">
              <a:buFontTx/>
              <a:buChar char="-"/>
            </a:pPr>
            <a:r>
              <a:rPr lang="fr-FR" dirty="0" smtClean="0"/>
              <a:t>Est-ce que j’arrive à </a:t>
            </a:r>
            <a:r>
              <a:rPr lang="fr-FR" b="1" dirty="0" smtClean="0">
                <a:solidFill>
                  <a:srgbClr val="FF0000"/>
                </a:solidFill>
              </a:rPr>
              <a:t>mettre en mouvement </a:t>
            </a:r>
            <a:r>
              <a:rPr lang="fr-FR" dirty="0" smtClean="0"/>
              <a:t>le cours ou est-il figé? (exemple math ou hg)</a:t>
            </a:r>
          </a:p>
          <a:p>
            <a:pPr algn="just">
              <a:buFontTx/>
              <a:buChar char="-"/>
            </a:pPr>
            <a:r>
              <a:rPr lang="fr-FR" dirty="0" smtClean="0"/>
              <a:t>- </a:t>
            </a:r>
            <a:r>
              <a:rPr lang="fr-FR" b="1" dirty="0" smtClean="0">
                <a:solidFill>
                  <a:srgbClr val="FF0000"/>
                </a:solidFill>
              </a:rPr>
              <a:t>suis-je dans le bon respect de l’ordre des phases d’apprentissage</a:t>
            </a:r>
            <a:r>
              <a:rPr lang="fr-FR" dirty="0" smtClean="0">
                <a:solidFill>
                  <a:srgbClr val="FF0000"/>
                </a:solidFill>
              </a:rPr>
              <a:t>? </a:t>
            </a:r>
            <a:r>
              <a:rPr lang="fr-FR" dirty="0" smtClean="0"/>
              <a:t>(ex : je réfléchis avant de comprendre (« oui, mais »), j’ai compris donc je ne mémorise pas, je transfère avant de comprendre (« Pour l’interro, on doit apprendre quoi? »)</a:t>
            </a:r>
          </a:p>
          <a:p>
            <a:pPr>
              <a:buFontTx/>
              <a:buChar char="-"/>
            </a:pPr>
            <a:endParaRPr lang="fr-FR"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2583876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052736"/>
            <a:ext cx="8136904" cy="792088"/>
          </a:xfrm>
        </p:spPr>
        <p:txBody>
          <a:bodyPr>
            <a:normAutofit fontScale="90000"/>
          </a:bodyPr>
          <a:lstStyle/>
          <a:p>
            <a:r>
              <a:rPr lang="fr-FR" b="1" dirty="0" smtClean="0">
                <a:solidFill>
                  <a:srgbClr val="FF0000"/>
                </a:solidFill>
              </a:rPr>
              <a:t>			Mémoriser…</a:t>
            </a:r>
            <a:br>
              <a:rPr lang="fr-FR" b="1" dirty="0" smtClean="0">
                <a:solidFill>
                  <a:srgbClr val="FF0000"/>
                </a:solidFill>
              </a:rPr>
            </a:br>
            <a:r>
              <a:rPr lang="fr-FR" sz="1800" b="1" dirty="0" smtClean="0">
                <a:solidFill>
                  <a:srgbClr val="FF0000"/>
                </a:solidFill>
              </a:rPr>
              <a:t>Mettre en images ce que l’on vient de comprendre… (l’idéal, à terme, est bien entendu de faire de l’analogique et de le surimpressionner ensuite avec du digital!)</a:t>
            </a:r>
            <a:endParaRPr lang="fr-FR" sz="1800" b="1" dirty="0">
              <a:solidFill>
                <a:srgbClr val="FF0000"/>
              </a:solidFill>
            </a:endParaRPr>
          </a:p>
        </p:txBody>
      </p:sp>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132856"/>
            <a:ext cx="5544616" cy="3600400"/>
          </a:xfrm>
        </p:spPr>
      </p:pic>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305658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024744" cy="1143000"/>
          </a:xfrm>
        </p:spPr>
        <p:txBody>
          <a:bodyPr/>
          <a:lstStyle/>
          <a:p>
            <a:r>
              <a:rPr lang="fr-FR" b="1" dirty="0" smtClean="0"/>
              <a:t>			</a:t>
            </a:r>
            <a:r>
              <a:rPr lang="fr-FR" b="1" dirty="0" smtClean="0">
                <a:solidFill>
                  <a:srgbClr val="FF0000"/>
                </a:solidFill>
              </a:rPr>
              <a:t>Réfléchir…</a:t>
            </a:r>
            <a:endParaRPr lang="fr-FR" b="1" dirty="0">
              <a:solidFill>
                <a:srgbClr val="FF0000"/>
              </a:solidFill>
            </a:endParaRPr>
          </a:p>
        </p:txBody>
      </p:sp>
      <p:sp>
        <p:nvSpPr>
          <p:cNvPr id="3" name="Espace réservé du contenu 2"/>
          <p:cNvSpPr>
            <a:spLocks noGrp="1"/>
          </p:cNvSpPr>
          <p:nvPr>
            <p:ph idx="1"/>
          </p:nvPr>
        </p:nvSpPr>
        <p:spPr>
          <a:xfrm>
            <a:off x="539552" y="1556792"/>
            <a:ext cx="8136904" cy="4896544"/>
          </a:xfrm>
        </p:spPr>
        <p:txBody>
          <a:bodyPr>
            <a:normAutofit fontScale="85000" lnSpcReduction="10000"/>
          </a:bodyPr>
          <a:lstStyle/>
          <a:p>
            <a:pPr>
              <a:buNone/>
            </a:pPr>
            <a:r>
              <a:rPr lang="fr-FR" dirty="0" smtClean="0"/>
              <a:t>Quelle que soient les matières à apprendre, la réflexion, c’est par exemple : </a:t>
            </a:r>
          </a:p>
          <a:p>
            <a:pPr>
              <a:buNone/>
            </a:pPr>
            <a:endParaRPr lang="fr-FR" dirty="0"/>
          </a:p>
          <a:p>
            <a:pPr>
              <a:buNone/>
            </a:pPr>
            <a:r>
              <a:rPr lang="fr-FR" b="1" dirty="0" smtClean="0">
                <a:solidFill>
                  <a:srgbClr val="FF0000"/>
                </a:solidFill>
              </a:rPr>
              <a:t>- mettre en mouvement </a:t>
            </a:r>
            <a:r>
              <a:rPr lang="fr-FR" dirty="0" smtClean="0"/>
              <a:t>le cours et mettre en lien des concepts pour voir si on comprend!</a:t>
            </a:r>
          </a:p>
          <a:p>
            <a:pPr>
              <a:buNone/>
            </a:pPr>
            <a:r>
              <a:rPr lang="fr-FR" dirty="0" smtClean="0"/>
              <a:t>- </a:t>
            </a:r>
            <a:r>
              <a:rPr lang="fr-FR" b="1" dirty="0" smtClean="0">
                <a:solidFill>
                  <a:srgbClr val="FF0000"/>
                </a:solidFill>
              </a:rPr>
              <a:t>faire des exercices</a:t>
            </a:r>
            <a:r>
              <a:rPr lang="fr-FR" dirty="0" smtClean="0"/>
              <a:t>, tout bêtement, pour voir si on a vraiment compris </a:t>
            </a:r>
            <a:r>
              <a:rPr lang="fr-FR" dirty="0" smtClean="0">
                <a:solidFill>
                  <a:srgbClr val="FF0000"/>
                </a:solidFill>
              </a:rPr>
              <a:t>(</a:t>
            </a:r>
            <a:r>
              <a:rPr lang="fr-FR" b="1" dirty="0" smtClean="0">
                <a:solidFill>
                  <a:srgbClr val="FF0000"/>
                </a:solidFill>
              </a:rPr>
              <a:t>différence entre la théorie et la pratique!).</a:t>
            </a:r>
          </a:p>
          <a:p>
            <a:pPr>
              <a:buNone/>
            </a:pPr>
            <a:r>
              <a:rPr lang="fr-FR" b="1" dirty="0" smtClean="0">
                <a:solidFill>
                  <a:srgbClr val="FF0000"/>
                </a:solidFill>
              </a:rPr>
              <a:t>- Remettre en cause ce qui a été dit </a:t>
            </a:r>
            <a:r>
              <a:rPr lang="fr-FR" dirty="0" smtClean="0"/>
              <a:t>et vérifier si les exemples du cours peuvent être démontés ou non!</a:t>
            </a:r>
          </a:p>
          <a:p>
            <a:pPr>
              <a:buNone/>
            </a:pPr>
            <a:endParaRPr lang="fr-FR" dirty="0" smtClean="0"/>
          </a:p>
          <a:p>
            <a:pPr algn="just">
              <a:buNone/>
            </a:pPr>
            <a:r>
              <a:rPr lang="fr-FR" sz="1800" i="1" dirty="0" smtClean="0"/>
              <a:t>	Très souvent, les élèves réfléchissent avant de tenter de comprendre… ils vont, par exemple chercher l’exception avant de bien comprendre la règle, ils vont voir le détail là où on demande d’abord de voir l’ensemble… Cette démarche est louable mais si on se lance trop tôt dans le processus d’apprentissage, on risque de tout remettre en cause trop vite… et ce n’est pas l’idéal quand on cherchera ensuite à mémoriser! Ce serait comme casser les bases d’une fondation au moment même où on tente de la construire!  Pour se poser toutes ces bonnes questions, autant donc d’abord faire les deux étapes précédentes!</a:t>
            </a:r>
            <a:endParaRPr lang="fr-FR" sz="1800" i="1"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165247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7024744" cy="745152"/>
          </a:xfrm>
        </p:spPr>
        <p:txBody>
          <a:bodyPr/>
          <a:lstStyle/>
          <a:p>
            <a:r>
              <a:rPr lang="fr-FR" b="1" dirty="0" smtClean="0"/>
              <a:t>		  </a:t>
            </a:r>
            <a:r>
              <a:rPr lang="fr-FR" b="1" dirty="0" smtClean="0">
                <a:solidFill>
                  <a:srgbClr val="FF0000"/>
                </a:solidFill>
              </a:rPr>
              <a:t>S’exprimer…</a:t>
            </a:r>
            <a:endParaRPr lang="fr-FR" b="1" dirty="0">
              <a:solidFill>
                <a:srgbClr val="FF0000"/>
              </a:solidFill>
            </a:endParaRPr>
          </a:p>
        </p:txBody>
      </p:sp>
      <p:sp>
        <p:nvSpPr>
          <p:cNvPr id="3" name="Espace réservé du contenu 2"/>
          <p:cNvSpPr>
            <a:spLocks noGrp="1"/>
          </p:cNvSpPr>
          <p:nvPr>
            <p:ph idx="1"/>
          </p:nvPr>
        </p:nvSpPr>
        <p:spPr>
          <a:xfrm>
            <a:off x="395536" y="1340768"/>
            <a:ext cx="8208912" cy="5112568"/>
          </a:xfrm>
        </p:spPr>
        <p:txBody>
          <a:bodyPr/>
          <a:lstStyle/>
          <a:p>
            <a:r>
              <a:rPr lang="fr-FR" dirty="0" smtClean="0"/>
              <a:t>Un dicton belge dit qu’une leçon assimilée est une leçon qui peut se dire de trois façons : </a:t>
            </a:r>
          </a:p>
          <a:p>
            <a:endParaRPr lang="fr-FR" dirty="0"/>
          </a:p>
          <a:p>
            <a:r>
              <a:rPr lang="fr-FR" dirty="0" smtClean="0"/>
              <a:t>- </a:t>
            </a:r>
            <a:r>
              <a:rPr lang="fr-FR" b="1" dirty="0" smtClean="0"/>
              <a:t>en potopeï </a:t>
            </a:r>
            <a:r>
              <a:rPr lang="fr-FR" dirty="0" smtClean="0"/>
              <a:t>(phrasé bruxellois populaire)</a:t>
            </a:r>
          </a:p>
          <a:p>
            <a:r>
              <a:rPr lang="fr-FR" dirty="0" smtClean="0"/>
              <a:t>- </a:t>
            </a:r>
            <a:r>
              <a:rPr lang="fr-FR" b="1" dirty="0" smtClean="0"/>
              <a:t>en langage courant</a:t>
            </a:r>
            <a:r>
              <a:rPr lang="fr-FR" dirty="0" smtClean="0"/>
              <a:t>.</a:t>
            </a:r>
          </a:p>
          <a:p>
            <a:r>
              <a:rPr lang="fr-FR" dirty="0" smtClean="0"/>
              <a:t>- </a:t>
            </a:r>
            <a:r>
              <a:rPr lang="fr-FR" b="1" dirty="0" smtClean="0"/>
              <a:t>en langage soutenu </a:t>
            </a:r>
            <a:r>
              <a:rPr lang="fr-FR" dirty="0" smtClean="0"/>
              <a:t>(langage attendu en cours et/ou sur une copie).</a:t>
            </a:r>
          </a:p>
          <a:p>
            <a:endParaRPr lang="fr-FR" dirty="0"/>
          </a:p>
          <a:p>
            <a:pPr algn="just"/>
            <a:r>
              <a:rPr lang="fr-FR" dirty="0" smtClean="0"/>
              <a:t>Très souvent, les élèves ne font pas la différence entre le courant (langage intuitif juste et correct… mais sans les éléments du cours, ce qui fâchera le professeur!) et le soutenu!</a:t>
            </a:r>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363681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08912" cy="504056"/>
          </a:xfrm>
        </p:spPr>
        <p:txBody>
          <a:bodyPr>
            <a:noAutofit/>
          </a:bodyPr>
          <a:lstStyle/>
          <a:p>
            <a:r>
              <a:rPr lang="fr-FR" sz="2400" b="1" dirty="0" smtClean="0"/>
              <a:t>« Apprendre, c’est souvent bien mémoriser » dit-on…</a:t>
            </a:r>
            <a:endParaRPr lang="fr-FR" sz="2400" b="1" dirty="0"/>
          </a:p>
        </p:txBody>
      </p:sp>
      <p:sp>
        <p:nvSpPr>
          <p:cNvPr id="3" name="Espace réservé du contenu 2"/>
          <p:cNvSpPr>
            <a:spLocks noGrp="1"/>
          </p:cNvSpPr>
          <p:nvPr>
            <p:ph idx="1"/>
          </p:nvPr>
        </p:nvSpPr>
        <p:spPr>
          <a:xfrm>
            <a:off x="467544" y="1052736"/>
            <a:ext cx="8208912" cy="5472608"/>
          </a:xfrm>
        </p:spPr>
        <p:txBody>
          <a:bodyPr>
            <a:normAutofit fontScale="92500" lnSpcReduction="10000"/>
          </a:bodyPr>
          <a:lstStyle/>
          <a:p>
            <a:pPr algn="just">
              <a:buNone/>
            </a:pPr>
            <a:r>
              <a:rPr lang="fr-FR" b="1" dirty="0" smtClean="0">
                <a:solidFill>
                  <a:srgbClr val="00B0F0"/>
                </a:solidFill>
              </a:rPr>
              <a:t>	C’est en partie vrai… mais en partie seulement!</a:t>
            </a:r>
          </a:p>
          <a:p>
            <a:pPr algn="just">
              <a:buNone/>
            </a:pPr>
            <a:r>
              <a:rPr lang="fr-FR" dirty="0" smtClean="0"/>
              <a:t>	Dans ce dossier, tu vas apprendre que la mémoire est un outil important… mais pas suffisant!</a:t>
            </a:r>
          </a:p>
          <a:p>
            <a:pPr algn="just">
              <a:buNone/>
            </a:pPr>
            <a:r>
              <a:rPr lang="fr-FR" dirty="0" smtClean="0"/>
              <a:t>	</a:t>
            </a:r>
            <a:r>
              <a:rPr lang="fr-FR" sz="1600" dirty="0" smtClean="0"/>
              <a:t>Tu vas apprendre aussi </a:t>
            </a:r>
            <a:r>
              <a:rPr lang="fr-FR" sz="1600" b="1" dirty="0" smtClean="0">
                <a:solidFill>
                  <a:srgbClr val="FF0000"/>
                </a:solidFill>
              </a:rPr>
              <a:t>qu’avoir une bonne mémoire, ça s’apprend!</a:t>
            </a:r>
            <a:r>
              <a:rPr lang="fr-FR" sz="1600" dirty="0" smtClean="0"/>
              <a:t> </a:t>
            </a:r>
          </a:p>
          <a:p>
            <a:pPr algn="just">
              <a:buNone/>
            </a:pPr>
            <a:r>
              <a:rPr lang="fr-FR" sz="2000" dirty="0" smtClean="0"/>
              <a:t>	As-tu entendu parler des fameux tests en PNL (*1) sur les différents types de mémoire? Si oui, n’hésite pas à reprendre plusieurs de ces tests disponibles sur le net pour revérifier quel est ton type de mémoire … Si non, renseigne-toi vite!</a:t>
            </a:r>
          </a:p>
          <a:p>
            <a:pPr algn="just">
              <a:buNone/>
            </a:pPr>
            <a:endParaRPr lang="fr-FR" sz="900" dirty="0" smtClean="0"/>
          </a:p>
          <a:p>
            <a:pPr algn="just">
              <a:buNone/>
            </a:pPr>
            <a:r>
              <a:rPr lang="fr-FR" sz="2000" b="1" dirty="0" smtClean="0">
                <a:solidFill>
                  <a:srgbClr val="FF0000"/>
                </a:solidFill>
              </a:rPr>
              <a:t>	Cette étape est indispensable pour mieux retenir ses leçons… (es-tu plutôt visuel, auditif, kinesthésique?)</a:t>
            </a:r>
          </a:p>
          <a:p>
            <a:pPr algn="just">
              <a:buNone/>
            </a:pPr>
            <a:endParaRPr lang="fr-FR" sz="900" b="1" dirty="0" smtClean="0">
              <a:solidFill>
                <a:srgbClr val="FF0000"/>
              </a:solidFill>
            </a:endParaRPr>
          </a:p>
          <a:p>
            <a:pPr algn="just">
              <a:buNone/>
            </a:pPr>
            <a:r>
              <a:rPr lang="fr-FR" sz="2000" dirty="0" smtClean="0"/>
              <a:t>	Pour avoir déjà une petite idée, en général, on dit souvent </a:t>
            </a:r>
            <a:r>
              <a:rPr lang="fr-FR" sz="2000" b="1" dirty="0" smtClean="0">
                <a:solidFill>
                  <a:srgbClr val="FF0000"/>
                </a:solidFill>
              </a:rPr>
              <a:t>qu’à la manière dont on bouge les yeux, on peut savoir à quel type de mémoire on a affaire!</a:t>
            </a:r>
          </a:p>
          <a:p>
            <a:pPr algn="just">
              <a:buNone/>
            </a:pPr>
            <a:endParaRPr lang="fr-FR" sz="900" dirty="0" smtClean="0"/>
          </a:p>
          <a:p>
            <a:pPr algn="just">
              <a:buNone/>
            </a:pPr>
            <a:r>
              <a:rPr lang="fr-FR" sz="1500" dirty="0" smtClean="0"/>
              <a:t>(*1)PNL : </a:t>
            </a:r>
            <a:r>
              <a:rPr lang="fr-FR" sz="1500" dirty="0" smtClean="0"/>
              <a:t>la programmation-neuro-linguistique </a:t>
            </a:r>
            <a:r>
              <a:rPr lang="fr-FR" sz="1500" b="1" dirty="0" smtClean="0"/>
              <a:t>est </a:t>
            </a:r>
            <a:r>
              <a:rPr lang="fr-FR" sz="1500" b="1" dirty="0"/>
              <a:t>une approche pragmatique en psychologie appliquée, qui cherche à modéliser les savoir-faire et les savoir-être de gens brillants dans leur domaine, pour les retransmettre à d’autres qui en auraient besoin.</a:t>
            </a:r>
            <a:endParaRPr lang="fr-FR" sz="1500"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76672"/>
            <a:ext cx="7024744" cy="601136"/>
          </a:xfrm>
        </p:spPr>
        <p:txBody>
          <a:bodyPr>
            <a:normAutofit fontScale="90000"/>
          </a:bodyPr>
          <a:lstStyle/>
          <a:p>
            <a:r>
              <a:rPr lang="fr-FR" b="1" dirty="0" smtClean="0">
                <a:solidFill>
                  <a:srgbClr val="FF0000"/>
                </a:solidFill>
              </a:rPr>
              <a:t>			Transférer…</a:t>
            </a:r>
            <a:endParaRPr lang="fr-FR" b="1" dirty="0">
              <a:solidFill>
                <a:srgbClr val="FF0000"/>
              </a:solidFill>
            </a:endParaRPr>
          </a:p>
        </p:txBody>
      </p:sp>
      <p:sp>
        <p:nvSpPr>
          <p:cNvPr id="3" name="Espace réservé du contenu 2"/>
          <p:cNvSpPr>
            <a:spLocks noGrp="1"/>
          </p:cNvSpPr>
          <p:nvPr>
            <p:ph idx="1"/>
          </p:nvPr>
        </p:nvSpPr>
        <p:spPr>
          <a:xfrm>
            <a:off x="467544" y="1412776"/>
            <a:ext cx="8208912" cy="5112568"/>
          </a:xfrm>
        </p:spPr>
        <p:txBody>
          <a:bodyPr>
            <a:normAutofit fontScale="92500"/>
          </a:bodyPr>
          <a:lstStyle/>
          <a:p>
            <a:pPr algn="just"/>
            <a:r>
              <a:rPr lang="fr-FR" dirty="0" smtClean="0"/>
              <a:t>Enfin… on y est presque!</a:t>
            </a:r>
          </a:p>
          <a:p>
            <a:pPr algn="just"/>
            <a:endParaRPr lang="fr-FR" dirty="0"/>
          </a:p>
          <a:p>
            <a:pPr algn="just"/>
            <a:r>
              <a:rPr lang="fr-FR" b="1" dirty="0" smtClean="0">
                <a:solidFill>
                  <a:srgbClr val="FF0000"/>
                </a:solidFill>
              </a:rPr>
              <a:t>Un bon cours, pour être parfaitement retenu/resservi dans la durée, doit être transféré, projeté dans le futur…</a:t>
            </a:r>
          </a:p>
          <a:p>
            <a:pPr algn="just"/>
            <a:endParaRPr lang="fr-FR" dirty="0"/>
          </a:p>
          <a:p>
            <a:pPr algn="just"/>
            <a:r>
              <a:rPr lang="fr-FR" dirty="0" smtClean="0"/>
              <a:t>Il faudra donc penser que chaque leçon apprise, par exemple, sera à redire/réécrire…</a:t>
            </a:r>
          </a:p>
          <a:p>
            <a:pPr marL="68580" indent="0" algn="just">
              <a:buNone/>
            </a:pPr>
            <a:r>
              <a:rPr lang="fr-FR" dirty="0" smtClean="0"/>
              <a:t>-  lors d’une interrogation.</a:t>
            </a:r>
          </a:p>
          <a:p>
            <a:pPr marL="68580" indent="0" algn="just">
              <a:buNone/>
            </a:pPr>
            <a:r>
              <a:rPr lang="fr-FR" dirty="0" smtClean="0"/>
              <a:t>- lors d’un contrôle.</a:t>
            </a:r>
          </a:p>
          <a:p>
            <a:pPr marL="68580" indent="0" algn="just">
              <a:buNone/>
            </a:pPr>
            <a:r>
              <a:rPr lang="fr-FR" dirty="0" smtClean="0"/>
              <a:t>- Lors du brevet/baccalauréat…</a:t>
            </a:r>
          </a:p>
          <a:p>
            <a:pPr marL="68580" indent="0" algn="just">
              <a:buNone/>
            </a:pPr>
            <a:r>
              <a:rPr lang="fr-FR" dirty="0" smtClean="0"/>
              <a:t>- lors d’un contexte extra-scolaire (importance de montrer que le cours ne sert pas qu’à avoir des bonnes notes (exemple avec la fiche en PJ sur les sciences!)</a:t>
            </a:r>
            <a:endParaRPr lang="fr-FR"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2586338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73144"/>
          </a:xfrm>
        </p:spPr>
        <p:txBody>
          <a:bodyPr>
            <a:normAutofit fontScale="90000"/>
          </a:bodyPr>
          <a:lstStyle/>
          <a:p>
            <a:r>
              <a:rPr lang="fr-FR" b="1" dirty="0" smtClean="0"/>
              <a:t>		Merci à tous!</a:t>
            </a:r>
            <a:endParaRPr lang="fr-FR" b="1"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79712" y="2204864"/>
            <a:ext cx="5184575" cy="3384376"/>
          </a:xfrm>
        </p:spPr>
      </p:pic>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1790240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73144"/>
          </a:xfrm>
        </p:spPr>
        <p:txBody>
          <a:bodyPr>
            <a:normAutofit fontScale="90000"/>
          </a:bodyPr>
          <a:lstStyle/>
          <a:p>
            <a:r>
              <a:rPr lang="fr-FR" b="1" dirty="0" smtClean="0"/>
              <a:t>Pour en savoir plus…</a:t>
            </a:r>
            <a:endParaRPr lang="fr-FR" b="1" dirty="0"/>
          </a:p>
        </p:txBody>
      </p:sp>
      <p:pic>
        <p:nvPicPr>
          <p:cNvPr id="4" name="Espace réservé du contenu 3" descr="index.jpg"/>
          <p:cNvPicPr>
            <a:picLocks noGrp="1" noChangeAspect="1"/>
          </p:cNvPicPr>
          <p:nvPr>
            <p:ph idx="1"/>
          </p:nvPr>
        </p:nvPicPr>
        <p:blipFill>
          <a:blip r:embed="rId2" cstate="print"/>
          <a:stretch>
            <a:fillRect/>
          </a:stretch>
        </p:blipFill>
        <p:spPr>
          <a:xfrm>
            <a:off x="827584" y="1988840"/>
            <a:ext cx="3240360" cy="3024336"/>
          </a:xfrm>
        </p:spPr>
      </p:pic>
      <p:pic>
        <p:nvPicPr>
          <p:cNvPr id="5" name="Image 4" descr="index2.jpg"/>
          <p:cNvPicPr>
            <a:picLocks noChangeAspect="1"/>
          </p:cNvPicPr>
          <p:nvPr/>
        </p:nvPicPr>
        <p:blipFill>
          <a:blip r:embed="rId3" cstate="print"/>
          <a:stretch>
            <a:fillRect/>
          </a:stretch>
        </p:blipFill>
        <p:spPr>
          <a:xfrm>
            <a:off x="4716016" y="1988840"/>
            <a:ext cx="2432472" cy="3096344"/>
          </a:xfrm>
          <a:prstGeom prst="rect">
            <a:avLst/>
          </a:prstGeom>
        </p:spPr>
      </p:pic>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836712"/>
            <a:ext cx="7560840" cy="4524315"/>
          </a:xfrm>
          <a:prstGeom prst="rect">
            <a:avLst/>
          </a:prstGeom>
          <a:noFill/>
        </p:spPr>
        <p:txBody>
          <a:bodyPr wrap="square" rtlCol="0">
            <a:spAutoFit/>
          </a:bodyPr>
          <a:lstStyle/>
          <a:p>
            <a:r>
              <a:rPr lang="fr-FR" dirty="0" smtClean="0"/>
              <a:t>                                               </a:t>
            </a:r>
            <a:r>
              <a:rPr lang="fr-FR" b="1" u="sng" dirty="0" smtClean="0">
                <a:effectLst>
                  <a:outerShdw blurRad="38100" dist="38100" dir="2700000" algn="tl">
                    <a:srgbClr val="000000">
                      <a:alpha val="43137"/>
                    </a:srgbClr>
                  </a:outerShdw>
                </a:effectLst>
              </a:rPr>
              <a:t>Petit rappel…</a:t>
            </a:r>
          </a:p>
          <a:p>
            <a:endParaRPr lang="fr-FR" dirty="0" smtClean="0"/>
          </a:p>
          <a:p>
            <a:pPr algn="just"/>
            <a:r>
              <a:rPr lang="fr-FR" dirty="0" smtClean="0"/>
              <a:t>Lorsqu’une personne a une </a:t>
            </a:r>
            <a:r>
              <a:rPr lang="fr-FR" b="1" u="sng" dirty="0" smtClean="0">
                <a:solidFill>
                  <a:srgbClr val="FF0000"/>
                </a:solidFill>
                <a:effectLst>
                  <a:outerShdw blurRad="38100" dist="38100" dir="2700000" algn="tl">
                    <a:srgbClr val="000000">
                      <a:alpha val="43137"/>
                    </a:srgbClr>
                  </a:outerShdw>
                </a:effectLst>
              </a:rPr>
              <a:t>mémoire visuelle</a:t>
            </a:r>
            <a:r>
              <a:rPr lang="fr-FR" dirty="0" smtClean="0"/>
              <a:t>, elle a </a:t>
            </a:r>
            <a:r>
              <a:rPr lang="fr-FR" b="1" dirty="0" smtClean="0">
                <a:solidFill>
                  <a:srgbClr val="FF0000"/>
                </a:solidFill>
              </a:rPr>
              <a:t>tendance à lever les yeux</a:t>
            </a:r>
            <a:r>
              <a:rPr lang="fr-FR" dirty="0" smtClean="0"/>
              <a:t>, comme </a:t>
            </a:r>
            <a:r>
              <a:rPr lang="fr-FR" b="1" dirty="0" smtClean="0">
                <a:solidFill>
                  <a:srgbClr val="FF0000"/>
                </a:solidFill>
              </a:rPr>
              <a:t>pour mieux aller chercher dans son esprit les images dont elle a besoin pour se remémorer l’information…</a:t>
            </a:r>
          </a:p>
          <a:p>
            <a:pPr algn="just"/>
            <a:endParaRPr lang="fr-FR" dirty="0"/>
          </a:p>
          <a:p>
            <a:pPr algn="just"/>
            <a:r>
              <a:rPr lang="fr-FR" dirty="0" smtClean="0"/>
              <a:t>Lorsqu’une personne a une </a:t>
            </a:r>
            <a:r>
              <a:rPr lang="fr-FR" b="1" u="sng" dirty="0" smtClean="0">
                <a:solidFill>
                  <a:srgbClr val="7030A0"/>
                </a:solidFill>
                <a:effectLst>
                  <a:outerShdw blurRad="38100" dist="38100" dir="2700000" algn="tl">
                    <a:srgbClr val="000000">
                      <a:alpha val="43137"/>
                    </a:srgbClr>
                  </a:outerShdw>
                </a:effectLst>
              </a:rPr>
              <a:t>mémoire auditive</a:t>
            </a:r>
            <a:r>
              <a:rPr lang="fr-FR" dirty="0" smtClean="0"/>
              <a:t>, elle a </a:t>
            </a:r>
            <a:r>
              <a:rPr lang="fr-FR" b="1" dirty="0" smtClean="0">
                <a:solidFill>
                  <a:srgbClr val="7030A0"/>
                </a:solidFill>
              </a:rPr>
              <a:t>tendance à poser ses yeux sur le côté</a:t>
            </a:r>
            <a:r>
              <a:rPr lang="fr-FR" dirty="0" smtClean="0"/>
              <a:t>, en direction des oreilles, </a:t>
            </a:r>
            <a:r>
              <a:rPr lang="fr-FR" b="1" dirty="0" smtClean="0">
                <a:solidFill>
                  <a:srgbClr val="7030A0"/>
                </a:solidFill>
              </a:rPr>
              <a:t>comme pour mieux aller chercher les sons dont elle a besoin pour se remémorer l’information…</a:t>
            </a:r>
          </a:p>
          <a:p>
            <a:pPr algn="just"/>
            <a:endParaRPr lang="fr-FR" dirty="0"/>
          </a:p>
          <a:p>
            <a:pPr algn="just"/>
            <a:r>
              <a:rPr lang="fr-FR" dirty="0"/>
              <a:t>Lorsqu’une personne a une </a:t>
            </a:r>
            <a:r>
              <a:rPr lang="fr-FR" b="1" u="sng" dirty="0">
                <a:solidFill>
                  <a:srgbClr val="00B050"/>
                </a:solidFill>
                <a:effectLst>
                  <a:outerShdw blurRad="38100" dist="38100" dir="2700000" algn="tl">
                    <a:srgbClr val="000000">
                      <a:alpha val="43137"/>
                    </a:srgbClr>
                  </a:outerShdw>
                </a:effectLst>
              </a:rPr>
              <a:t>mémoire </a:t>
            </a:r>
            <a:r>
              <a:rPr lang="fr-FR" b="1" u="sng" dirty="0" smtClean="0">
                <a:solidFill>
                  <a:srgbClr val="00B050"/>
                </a:solidFill>
                <a:effectLst>
                  <a:outerShdw blurRad="38100" dist="38100" dir="2700000" algn="tl">
                    <a:srgbClr val="000000">
                      <a:alpha val="43137"/>
                    </a:srgbClr>
                  </a:outerShdw>
                </a:effectLst>
              </a:rPr>
              <a:t>kinesthésique</a:t>
            </a:r>
            <a:r>
              <a:rPr lang="fr-FR" dirty="0" smtClean="0"/>
              <a:t>, </a:t>
            </a:r>
            <a:r>
              <a:rPr lang="fr-FR" dirty="0"/>
              <a:t>elle a </a:t>
            </a:r>
            <a:r>
              <a:rPr lang="fr-FR" b="1" dirty="0">
                <a:solidFill>
                  <a:srgbClr val="00B050"/>
                </a:solidFill>
              </a:rPr>
              <a:t>tendance </a:t>
            </a:r>
            <a:r>
              <a:rPr lang="fr-FR" b="1" dirty="0" smtClean="0">
                <a:solidFill>
                  <a:srgbClr val="00B050"/>
                </a:solidFill>
              </a:rPr>
              <a:t>à baisser les </a:t>
            </a:r>
            <a:r>
              <a:rPr lang="fr-FR" b="1" dirty="0">
                <a:solidFill>
                  <a:srgbClr val="00B050"/>
                </a:solidFill>
              </a:rPr>
              <a:t>yeux</a:t>
            </a:r>
            <a:r>
              <a:rPr lang="fr-FR" dirty="0"/>
              <a:t>, comme </a:t>
            </a:r>
            <a:r>
              <a:rPr lang="fr-FR" b="1" dirty="0">
                <a:solidFill>
                  <a:srgbClr val="00B050"/>
                </a:solidFill>
              </a:rPr>
              <a:t>pour mieux </a:t>
            </a:r>
            <a:r>
              <a:rPr lang="fr-FR" b="1" dirty="0" smtClean="0">
                <a:solidFill>
                  <a:srgbClr val="00B050"/>
                </a:solidFill>
              </a:rPr>
              <a:t>aller chercher dans le corps les sensations et les mouvements dont </a:t>
            </a:r>
            <a:r>
              <a:rPr lang="fr-FR" b="1" dirty="0">
                <a:solidFill>
                  <a:srgbClr val="00B050"/>
                </a:solidFill>
              </a:rPr>
              <a:t>elle a besoin pour se remémorer l’information…</a:t>
            </a:r>
          </a:p>
          <a:p>
            <a:endParaRPr lang="fr-FR" dirty="0"/>
          </a:p>
        </p:txBody>
      </p:sp>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2765716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08912" cy="792088"/>
          </a:xfrm>
        </p:spPr>
        <p:txBody>
          <a:bodyPr>
            <a:noAutofit/>
          </a:bodyPr>
          <a:lstStyle/>
          <a:p>
            <a:pPr algn="just"/>
            <a:r>
              <a:rPr lang="fr-FR" sz="1500" b="1" u="sng" dirty="0" smtClean="0"/>
              <a:t>Quelques rappels sur la manière dont nous percevons les informations extérieures</a:t>
            </a:r>
            <a:r>
              <a:rPr lang="fr-FR" sz="1800" b="1" u="sng" dirty="0" smtClean="0"/>
              <a:t/>
            </a:r>
            <a:br>
              <a:rPr lang="fr-FR" sz="1800" b="1" u="sng" dirty="0" smtClean="0"/>
            </a:br>
            <a:r>
              <a:rPr lang="fr-FR" sz="1800" b="1" dirty="0" smtClean="0"/>
              <a:t> </a:t>
            </a:r>
            <a:r>
              <a:rPr lang="fr-FR" sz="1400" dirty="0" smtClean="0"/>
              <a:t>(Observe, par exemple, comment une personne bouge les yeux dès lors que tu lui pose une question impliquant un souvenir…)</a:t>
            </a:r>
            <a:endParaRPr lang="fr-FR" sz="1400" dirty="0"/>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1988840"/>
            <a:ext cx="7560840" cy="3841685"/>
          </a:xfrm>
        </p:spPr>
      </p:pic>
      <p:sp>
        <p:nvSpPr>
          <p:cNvPr id="4" name="ZoneTexte 3"/>
          <p:cNvSpPr txBox="1"/>
          <p:nvPr/>
        </p:nvSpPr>
        <p:spPr>
          <a:xfrm>
            <a:off x="467544" y="6021288"/>
            <a:ext cx="8208912" cy="461665"/>
          </a:xfrm>
          <a:prstGeom prst="rect">
            <a:avLst/>
          </a:prstGeom>
          <a:noFill/>
        </p:spPr>
        <p:txBody>
          <a:bodyPr wrap="square" rtlCol="0">
            <a:spAutoFit/>
          </a:bodyPr>
          <a:lstStyle/>
          <a:p>
            <a:pPr algn="just"/>
            <a:r>
              <a:rPr lang="fr-FR" sz="1200" i="1" dirty="0" smtClean="0"/>
              <a:t>Le dialogue interne, c’est quoi? Très souvent, c’est le moment où nous doutons de ce que nous sommes en train de penser! A éviter, donc, le plus possible lorsque nous sommes en train d’apprendre ou de réviser!</a:t>
            </a:r>
            <a:endParaRPr lang="fr-FR" sz="1200" i="1" dirty="0"/>
          </a:p>
        </p:txBody>
      </p:sp>
      <p:sp>
        <p:nvSpPr>
          <p:cNvPr id="6" name="ZoneTexte 5"/>
          <p:cNvSpPr txBox="1"/>
          <p:nvPr/>
        </p:nvSpPr>
        <p:spPr>
          <a:xfrm>
            <a:off x="1691680" y="2780928"/>
            <a:ext cx="1152128" cy="400110"/>
          </a:xfrm>
          <a:prstGeom prst="rect">
            <a:avLst/>
          </a:prstGeom>
          <a:noFill/>
        </p:spPr>
        <p:txBody>
          <a:bodyPr wrap="square" rtlCol="0">
            <a:spAutoFit/>
          </a:bodyPr>
          <a:lstStyle/>
          <a:p>
            <a:r>
              <a:rPr lang="fr-FR" sz="1000" dirty="0" smtClean="0"/>
              <a:t>(Je vois qqch que j’imagine.)</a:t>
            </a:r>
            <a:endParaRPr lang="fr-FR" sz="1000" dirty="0"/>
          </a:p>
        </p:txBody>
      </p:sp>
      <p:sp>
        <p:nvSpPr>
          <p:cNvPr id="7" name="ZoneTexte 6"/>
          <p:cNvSpPr txBox="1"/>
          <p:nvPr/>
        </p:nvSpPr>
        <p:spPr>
          <a:xfrm>
            <a:off x="6372200" y="2780928"/>
            <a:ext cx="1296144" cy="400110"/>
          </a:xfrm>
          <a:prstGeom prst="rect">
            <a:avLst/>
          </a:prstGeom>
          <a:noFill/>
        </p:spPr>
        <p:txBody>
          <a:bodyPr wrap="square" rtlCol="0">
            <a:spAutoFit/>
          </a:bodyPr>
          <a:lstStyle/>
          <a:p>
            <a:r>
              <a:rPr lang="fr-FR" sz="1000" dirty="0" smtClean="0"/>
              <a:t>(Je vois qqch que j’ai déjà vu…)</a:t>
            </a:r>
            <a:endParaRPr lang="fr-FR" sz="1000" dirty="0"/>
          </a:p>
        </p:txBody>
      </p:sp>
      <p:sp>
        <p:nvSpPr>
          <p:cNvPr id="8" name="ZoneTexte 7"/>
          <p:cNvSpPr txBox="1"/>
          <p:nvPr/>
        </p:nvSpPr>
        <p:spPr>
          <a:xfrm>
            <a:off x="6372200" y="4077072"/>
            <a:ext cx="1512168" cy="400110"/>
          </a:xfrm>
          <a:prstGeom prst="rect">
            <a:avLst/>
          </a:prstGeom>
          <a:noFill/>
        </p:spPr>
        <p:txBody>
          <a:bodyPr wrap="square" rtlCol="0">
            <a:spAutoFit/>
          </a:bodyPr>
          <a:lstStyle/>
          <a:p>
            <a:r>
              <a:rPr lang="fr-FR" sz="1000" dirty="0" smtClean="0"/>
              <a:t>(J’entends qqch que  j’ai déjà entendu…)</a:t>
            </a:r>
            <a:endParaRPr lang="fr-FR" sz="1000" dirty="0"/>
          </a:p>
        </p:txBody>
      </p:sp>
      <p:sp>
        <p:nvSpPr>
          <p:cNvPr id="9" name="ZoneTexte 8"/>
          <p:cNvSpPr txBox="1"/>
          <p:nvPr/>
        </p:nvSpPr>
        <p:spPr>
          <a:xfrm>
            <a:off x="1331640" y="4077072"/>
            <a:ext cx="1368152" cy="553998"/>
          </a:xfrm>
          <a:prstGeom prst="rect">
            <a:avLst/>
          </a:prstGeom>
          <a:noFill/>
        </p:spPr>
        <p:txBody>
          <a:bodyPr wrap="square" rtlCol="0">
            <a:spAutoFit/>
          </a:bodyPr>
          <a:lstStyle/>
          <a:p>
            <a:r>
              <a:rPr lang="fr-FR" sz="1000" dirty="0" smtClean="0"/>
              <a:t>(J’entends quelque chose que j’imagine…)</a:t>
            </a:r>
            <a:endParaRPr lang="fr-FR" sz="1000" dirty="0"/>
          </a:p>
        </p:txBody>
      </p:sp>
      <p:sp>
        <p:nvSpPr>
          <p:cNvPr id="11" name="ZoneTexte 10"/>
          <p:cNvSpPr txBox="1"/>
          <p:nvPr/>
        </p:nvSpPr>
        <p:spPr>
          <a:xfrm>
            <a:off x="755576" y="5661248"/>
            <a:ext cx="3240360" cy="338554"/>
          </a:xfrm>
          <a:prstGeom prst="rect">
            <a:avLst/>
          </a:prstGeom>
          <a:noFill/>
        </p:spPr>
        <p:txBody>
          <a:bodyPr wrap="square" rtlCol="0">
            <a:spAutoFit/>
          </a:bodyPr>
          <a:lstStyle/>
          <a:p>
            <a:r>
              <a:rPr lang="fr-FR" sz="800" dirty="0" smtClean="0"/>
              <a:t>(Dans le jargon, on dit « kinesthésique », je ressens qqch en passant par le corps et/ou le mouvement…)</a:t>
            </a:r>
            <a:endParaRPr lang="fr-FR" sz="800" dirty="0"/>
          </a:p>
        </p:txBody>
      </p:sp>
      <p:sp>
        <p:nvSpPr>
          <p:cNvPr id="3" name="Espace réservé du pied de page 2"/>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543313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332656"/>
            <a:ext cx="7024744" cy="792088"/>
          </a:xfrm>
        </p:spPr>
        <p:txBody>
          <a:bodyPr>
            <a:normAutofit/>
          </a:bodyPr>
          <a:lstStyle/>
          <a:p>
            <a:pPr algn="just"/>
            <a:r>
              <a:rPr lang="fr-FR" sz="3200" b="1" u="sng" dirty="0" smtClean="0"/>
              <a:t>Que nous apprennent ces infos?</a:t>
            </a:r>
            <a:endParaRPr lang="fr-FR" sz="3200" b="1" u="sng" dirty="0"/>
          </a:p>
        </p:txBody>
      </p:sp>
      <p:sp>
        <p:nvSpPr>
          <p:cNvPr id="3" name="Espace réservé du contenu 2"/>
          <p:cNvSpPr>
            <a:spLocks noGrp="1"/>
          </p:cNvSpPr>
          <p:nvPr>
            <p:ph idx="1"/>
          </p:nvPr>
        </p:nvSpPr>
        <p:spPr>
          <a:xfrm>
            <a:off x="539552" y="1124744"/>
            <a:ext cx="8136904" cy="5256584"/>
          </a:xfrm>
        </p:spPr>
        <p:txBody>
          <a:bodyPr>
            <a:normAutofit/>
          </a:bodyPr>
          <a:lstStyle/>
          <a:p>
            <a:pPr algn="just">
              <a:buNone/>
            </a:pPr>
            <a:r>
              <a:rPr lang="fr-FR" sz="1600" dirty="0" smtClean="0">
                <a:latin typeface="Times New Roman"/>
              </a:rPr>
              <a:t>	</a:t>
            </a:r>
            <a:r>
              <a:rPr lang="en-US" sz="3200" b="1" dirty="0" smtClean="0">
                <a:solidFill>
                  <a:srgbClr val="00B0F0"/>
                </a:solidFill>
                <a:latin typeface="Times New Roman" pitchFamily="18" charset="0"/>
                <a:cs typeface="Times New Roman" pitchFamily="18" charset="0"/>
              </a:rPr>
              <a:t>Devras-tu </a:t>
            </a:r>
            <a:r>
              <a:rPr lang="en-US" sz="3200" b="1" dirty="0">
                <a:solidFill>
                  <a:srgbClr val="00B0F0"/>
                </a:solidFill>
                <a:latin typeface="Times New Roman" pitchFamily="18" charset="0"/>
                <a:cs typeface="Times New Roman" pitchFamily="18" charset="0"/>
              </a:rPr>
              <a:t>te contenter de photograhier </a:t>
            </a:r>
            <a:r>
              <a:rPr lang="en-US" sz="3200" b="1" dirty="0" smtClean="0">
                <a:solidFill>
                  <a:srgbClr val="00B0F0"/>
                </a:solidFill>
                <a:latin typeface="Times New Roman" pitchFamily="18" charset="0"/>
                <a:cs typeface="Times New Roman" pitchFamily="18" charset="0"/>
              </a:rPr>
              <a:t>mentalement</a:t>
            </a:r>
            <a:r>
              <a:rPr lang="en-US" sz="3200" b="1" dirty="0">
                <a:solidFill>
                  <a:srgbClr val="00B0F0"/>
                </a:solidFill>
                <a:latin typeface="Times New Roman" pitchFamily="18" charset="0"/>
                <a:cs typeface="Times New Roman" pitchFamily="18" charset="0"/>
              </a:rPr>
              <a:t> </a:t>
            </a:r>
            <a:r>
              <a:rPr lang="en-US" sz="3200" b="1" dirty="0" smtClean="0">
                <a:solidFill>
                  <a:srgbClr val="00B0F0"/>
                </a:solidFill>
                <a:latin typeface="Times New Roman" pitchFamily="18" charset="0"/>
                <a:cs typeface="Times New Roman" pitchFamily="18" charset="0"/>
              </a:rPr>
              <a:t>tous </a:t>
            </a:r>
            <a:r>
              <a:rPr lang="en-US" sz="3200" b="1" dirty="0">
                <a:solidFill>
                  <a:srgbClr val="00B0F0"/>
                </a:solidFill>
                <a:latin typeface="Times New Roman" pitchFamily="18" charset="0"/>
                <a:cs typeface="Times New Roman" pitchFamily="18" charset="0"/>
              </a:rPr>
              <a:t>tes cours pour les retenir si tu </a:t>
            </a:r>
            <a:r>
              <a:rPr lang="en-US" sz="3200" b="1" dirty="0" smtClean="0">
                <a:solidFill>
                  <a:srgbClr val="00B0F0"/>
                </a:solidFill>
                <a:latin typeface="Times New Roman" pitchFamily="18" charset="0"/>
                <a:cs typeface="Times New Roman" pitchFamily="18" charset="0"/>
              </a:rPr>
              <a:t>apprends que tu es </a:t>
            </a:r>
            <a:r>
              <a:rPr lang="en-US" sz="3200" b="1" dirty="0">
                <a:solidFill>
                  <a:srgbClr val="00B0F0"/>
                </a:solidFill>
                <a:latin typeface="Times New Roman" pitchFamily="18" charset="0"/>
                <a:cs typeface="Times New Roman" pitchFamily="18" charset="0"/>
              </a:rPr>
              <a:t>visuel</a:t>
            </a:r>
            <a:r>
              <a:rPr lang="en-US" sz="3200" b="1" dirty="0" smtClean="0">
                <a:solidFill>
                  <a:srgbClr val="00B0F0"/>
                </a:solidFill>
                <a:latin typeface="Times New Roman" pitchFamily="18" charset="0"/>
                <a:cs typeface="Times New Roman" pitchFamily="18" charset="0"/>
              </a:rPr>
              <a:t>?</a:t>
            </a:r>
          </a:p>
          <a:p>
            <a:pPr algn="just">
              <a:buNone/>
            </a:pPr>
            <a:r>
              <a:rPr lang="en-US" sz="3200" b="1" dirty="0" smtClean="0">
                <a:solidFill>
                  <a:srgbClr val="00B0F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Te faudra-t-il simplement  les dire à voix haute ou basse sous prétexte que tu es auditif?</a:t>
            </a:r>
          </a:p>
          <a:p>
            <a:pPr algn="just">
              <a:buNone/>
            </a:pPr>
            <a:r>
              <a:rPr lang="en-US" sz="3200" b="1" dirty="0" smtClean="0">
                <a:solidFill>
                  <a:srgbClr val="FF0000"/>
                </a:solidFill>
                <a:latin typeface="Times New Roman" pitchFamily="18" charset="0"/>
                <a:cs typeface="Times New Roman" pitchFamily="18" charset="0"/>
              </a:rPr>
              <a:t>  </a:t>
            </a:r>
            <a:r>
              <a:rPr lang="en-US" sz="3200" b="1" dirty="0" smtClean="0">
                <a:solidFill>
                  <a:srgbClr val="7030A0"/>
                </a:solidFill>
                <a:latin typeface="Times New Roman" pitchFamily="18" charset="0"/>
                <a:cs typeface="Times New Roman" pitchFamily="18" charset="0"/>
              </a:rPr>
              <a:t>T'obligeras-tu </a:t>
            </a:r>
            <a:r>
              <a:rPr lang="en-US" sz="3200" b="1" dirty="0">
                <a:solidFill>
                  <a:srgbClr val="7030A0"/>
                </a:solidFill>
                <a:latin typeface="Times New Roman" pitchFamily="18" charset="0"/>
                <a:cs typeface="Times New Roman" pitchFamily="18" charset="0"/>
              </a:rPr>
              <a:t>à les écrire afin de </a:t>
            </a:r>
            <a:r>
              <a:rPr lang="en-US" sz="3200" b="1" dirty="0" smtClean="0">
                <a:solidFill>
                  <a:srgbClr val="7030A0"/>
                </a:solidFill>
                <a:latin typeface="Times New Roman" pitchFamily="18" charset="0"/>
                <a:cs typeface="Times New Roman" pitchFamily="18" charset="0"/>
              </a:rPr>
              <a:t>véritablement </a:t>
            </a:r>
            <a:r>
              <a:rPr lang="en-US" sz="3200" b="1" dirty="0">
                <a:solidFill>
                  <a:srgbClr val="7030A0"/>
                </a:solidFill>
                <a:latin typeface="Times New Roman" pitchFamily="18" charset="0"/>
                <a:cs typeface="Times New Roman" pitchFamily="18" charset="0"/>
              </a:rPr>
              <a:t>bien les ancrer physiquement si tu viens d'apprendre que tu es kinesthésique</a:t>
            </a:r>
            <a:r>
              <a:rPr lang="en-US" sz="3200" b="1" dirty="0" smtClean="0">
                <a:solidFill>
                  <a:srgbClr val="7030A0"/>
                </a:solidFill>
                <a:latin typeface="Times New Roman" pitchFamily="18" charset="0"/>
                <a:cs typeface="Times New Roman" pitchFamily="18" charset="0"/>
              </a:rPr>
              <a:t>??? </a:t>
            </a:r>
            <a:endParaRPr lang="fr-FR" sz="3200" b="1" dirty="0">
              <a:solidFill>
                <a:srgbClr val="7030A0"/>
              </a:solidFill>
              <a:latin typeface="Times New Roman" pitchFamily="18" charset="0"/>
              <a:cs typeface="Times New Roman" pitchFamily="18" charset="0"/>
            </a:endParaRPr>
          </a:p>
          <a:p>
            <a:pPr algn="just">
              <a:buNone/>
            </a:pPr>
            <a:endParaRPr lang="fr-FR" sz="1600" dirty="0" smtClean="0"/>
          </a:p>
          <a:p>
            <a:pPr algn="just">
              <a:buNone/>
            </a:pPr>
            <a:endParaRPr lang="fr-FR" sz="1600"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1841640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692696"/>
            <a:ext cx="8136904" cy="5688632"/>
          </a:xfrm>
        </p:spPr>
        <p:txBody>
          <a:bodyPr>
            <a:normAutofit fontScale="92500" lnSpcReduction="10000"/>
          </a:bodyPr>
          <a:lstStyle/>
          <a:p>
            <a:pPr>
              <a:buNone/>
            </a:pPr>
            <a:r>
              <a:rPr lang="fr-FR" b="1" dirty="0" smtClean="0">
                <a:solidFill>
                  <a:srgbClr val="FF0000"/>
                </a:solidFill>
              </a:rPr>
              <a:t>	La réponse est non désolé!</a:t>
            </a:r>
          </a:p>
          <a:p>
            <a:endParaRPr lang="fr-FR" dirty="0"/>
          </a:p>
          <a:p>
            <a:pPr algn="just">
              <a:buNone/>
            </a:pPr>
            <a:r>
              <a:rPr lang="en-US" dirty="0" smtClean="0"/>
              <a:t>	Mais </a:t>
            </a:r>
            <a:r>
              <a:rPr lang="en-US" dirty="0"/>
              <a:t>alors... à quoi donc t'a servi ce test???</a:t>
            </a:r>
            <a:endParaRPr lang="fr-FR" dirty="0"/>
          </a:p>
          <a:p>
            <a:pPr algn="just">
              <a:buNone/>
            </a:pPr>
            <a:r>
              <a:rPr lang="en-US" dirty="0"/>
              <a:t> </a:t>
            </a:r>
            <a:endParaRPr lang="fr-FR" dirty="0"/>
          </a:p>
          <a:p>
            <a:pPr algn="just">
              <a:buNone/>
            </a:pPr>
            <a:r>
              <a:rPr lang="en-US" dirty="0" smtClean="0"/>
              <a:t>	Il </a:t>
            </a:r>
            <a:r>
              <a:rPr lang="en-US" dirty="0"/>
              <a:t>t'a donné une information capitale : il t'a permis de savoir comment, d'instinct, sans même y réfléchir, tu laisses venir l'information, comment spontanément quelque chose te vient : </a:t>
            </a:r>
            <a:endParaRPr lang="en-US" dirty="0" smtClean="0"/>
          </a:p>
          <a:p>
            <a:pPr algn="just"/>
            <a:endParaRPr lang="fr-FR" dirty="0"/>
          </a:p>
          <a:p>
            <a:pPr lvl="0" algn="just">
              <a:buNone/>
            </a:pPr>
            <a:r>
              <a:rPr lang="en-US" b="1" dirty="0" smtClean="0">
                <a:solidFill>
                  <a:srgbClr val="FF0000"/>
                </a:solidFill>
              </a:rPr>
              <a:t>-par image! (“Je vois”, “c’est clair”, “c’est lumineux!”)</a:t>
            </a:r>
            <a:endParaRPr lang="fr-FR" b="1" dirty="0">
              <a:solidFill>
                <a:srgbClr val="FF0000"/>
              </a:solidFill>
            </a:endParaRPr>
          </a:p>
          <a:p>
            <a:pPr algn="just">
              <a:buNone/>
            </a:pPr>
            <a:r>
              <a:rPr lang="en-US" dirty="0" smtClean="0"/>
              <a:t>                                           OU  				    </a:t>
            </a:r>
          </a:p>
          <a:p>
            <a:pPr algn="just">
              <a:buNone/>
            </a:pPr>
            <a:r>
              <a:rPr lang="en-US" b="1" dirty="0" smtClean="0">
                <a:solidFill>
                  <a:srgbClr val="FF0000"/>
                </a:solidFill>
              </a:rPr>
              <a:t>-par son! (“J’entends ce que tu dis…”</a:t>
            </a:r>
            <a:endParaRPr lang="fr-FR" b="1" dirty="0">
              <a:solidFill>
                <a:srgbClr val="FF0000"/>
              </a:solidFill>
            </a:endParaRPr>
          </a:p>
          <a:p>
            <a:pPr algn="just">
              <a:buNone/>
            </a:pPr>
            <a:r>
              <a:rPr lang="en-US" dirty="0" smtClean="0"/>
              <a:t>                                           OU</a:t>
            </a:r>
            <a:endParaRPr lang="fr-FR" dirty="0"/>
          </a:p>
          <a:p>
            <a:pPr lvl="0" algn="just">
              <a:buNone/>
            </a:pPr>
            <a:r>
              <a:rPr lang="en-US" b="1" dirty="0" smtClean="0">
                <a:solidFill>
                  <a:srgbClr val="FF0000"/>
                </a:solidFill>
              </a:rPr>
              <a:t>-</a:t>
            </a:r>
            <a:r>
              <a:rPr lang="en-US" sz="2200" b="1" dirty="0" smtClean="0">
                <a:solidFill>
                  <a:srgbClr val="FF0000"/>
                </a:solidFill>
              </a:rPr>
              <a:t>par </a:t>
            </a:r>
            <a:r>
              <a:rPr lang="en-US" sz="2200" b="1" dirty="0">
                <a:solidFill>
                  <a:srgbClr val="FF0000"/>
                </a:solidFill>
              </a:rPr>
              <a:t>émotion/sensations liées au corps et au </a:t>
            </a:r>
            <a:r>
              <a:rPr lang="en-US" sz="2200" b="1" dirty="0" smtClean="0">
                <a:solidFill>
                  <a:srgbClr val="FF0000"/>
                </a:solidFill>
              </a:rPr>
              <a:t>mouvement! (“Je sens bien que j’ai compris”)</a:t>
            </a:r>
          </a:p>
          <a:p>
            <a:pPr lvl="0" algn="just">
              <a:buNone/>
            </a:pPr>
            <a:endParaRPr lang="fr-FR" sz="2200" b="1" dirty="0">
              <a:solidFill>
                <a:srgbClr val="FF0000"/>
              </a:solidFill>
            </a:endParaRPr>
          </a:p>
          <a:p>
            <a:endParaRPr lang="fr-FR" dirty="0"/>
          </a:p>
        </p:txBody>
      </p:sp>
      <p:sp>
        <p:nvSpPr>
          <p:cNvPr id="2" name="Espace réservé du pied de page 1"/>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1922627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68313" y="692696"/>
            <a:ext cx="8207375" cy="5831929"/>
          </a:xfrm>
        </p:spPr>
        <p:txBody>
          <a:bodyPr>
            <a:normAutofit lnSpcReduction="10000"/>
          </a:bodyPr>
          <a:lstStyle/>
          <a:p>
            <a:pPr marL="68580" indent="0" algn="just">
              <a:buNone/>
            </a:pPr>
            <a:r>
              <a:rPr lang="en-US" b="1" dirty="0">
                <a:solidFill>
                  <a:srgbClr val="7030A0"/>
                </a:solidFill>
              </a:rPr>
              <a:t>Quand tu es en classe, tu as maintenant tout de suite le décodeur avec ton professeur pour filtrer l'information et la rendre personnelle et efficace</a:t>
            </a:r>
            <a:r>
              <a:rPr lang="en-US" b="1" dirty="0" smtClean="0">
                <a:solidFill>
                  <a:srgbClr val="7030A0"/>
                </a:solidFill>
              </a:rPr>
              <a:t>!</a:t>
            </a:r>
          </a:p>
          <a:p>
            <a:pPr marL="68580" indent="0" algn="just">
              <a:buNone/>
            </a:pPr>
            <a:endParaRPr lang="fr-FR" b="1" dirty="0"/>
          </a:p>
          <a:p>
            <a:pPr marL="68580" indent="0" algn="just">
              <a:buNone/>
            </a:pPr>
            <a:r>
              <a:rPr lang="en-US" b="1" dirty="0">
                <a:solidFill>
                  <a:srgbClr val="7030A0"/>
                </a:solidFill>
              </a:rPr>
              <a:t>Un prof passe tout son cours à parler et tu es visuel? A toi de te mettre des </a:t>
            </a:r>
            <a:r>
              <a:rPr lang="en-US" b="1" dirty="0">
                <a:solidFill>
                  <a:srgbClr val="FF0000"/>
                </a:solidFill>
              </a:rPr>
              <a:t>images</a:t>
            </a:r>
            <a:r>
              <a:rPr lang="en-US" b="1" dirty="0"/>
              <a:t> </a:t>
            </a:r>
            <a:r>
              <a:rPr lang="en-US" b="1" dirty="0">
                <a:solidFill>
                  <a:srgbClr val="7030A0"/>
                </a:solidFill>
              </a:rPr>
              <a:t>sur ces paroles pour que tout cela soit plus </a:t>
            </a:r>
            <a:r>
              <a:rPr lang="en-US" b="1" dirty="0">
                <a:solidFill>
                  <a:srgbClr val="FF0000"/>
                </a:solidFill>
              </a:rPr>
              <a:t>net</a:t>
            </a:r>
            <a:r>
              <a:rPr lang="en-US" b="1" dirty="0"/>
              <a:t> </a:t>
            </a:r>
            <a:r>
              <a:rPr lang="en-US" b="1" dirty="0">
                <a:solidFill>
                  <a:srgbClr val="7030A0"/>
                </a:solidFill>
              </a:rPr>
              <a:t>et</a:t>
            </a:r>
            <a:r>
              <a:rPr lang="en-US" b="1" dirty="0"/>
              <a:t> </a:t>
            </a:r>
            <a:r>
              <a:rPr lang="en-US" b="1" dirty="0">
                <a:solidFill>
                  <a:srgbClr val="FF0000"/>
                </a:solidFill>
              </a:rPr>
              <a:t>clair</a:t>
            </a:r>
            <a:r>
              <a:rPr lang="en-US" b="1" dirty="0"/>
              <a:t> </a:t>
            </a:r>
            <a:r>
              <a:rPr lang="en-US" b="1" dirty="0">
                <a:solidFill>
                  <a:srgbClr val="7030A0"/>
                </a:solidFill>
              </a:rPr>
              <a:t>pour toi</a:t>
            </a:r>
            <a:r>
              <a:rPr lang="en-US" b="1" dirty="0" smtClean="0">
                <a:solidFill>
                  <a:srgbClr val="7030A0"/>
                </a:solidFill>
              </a:rPr>
              <a:t>!</a:t>
            </a:r>
            <a:endParaRPr lang="fr-FR" b="1" dirty="0">
              <a:solidFill>
                <a:srgbClr val="7030A0"/>
              </a:solidFill>
            </a:endParaRPr>
          </a:p>
          <a:p>
            <a:pPr marL="68580" indent="0" algn="just">
              <a:buNone/>
            </a:pPr>
            <a:r>
              <a:rPr lang="en-US" b="1" dirty="0">
                <a:solidFill>
                  <a:srgbClr val="7030A0"/>
                </a:solidFill>
              </a:rPr>
              <a:t>Un prof t'écrit une leçon au tableau sans jamais dire quoi que ce soit pendant une heure et tu es auditif? A toi d'enregistrer toutes ces informations en te les </a:t>
            </a:r>
            <a:r>
              <a:rPr lang="en-US" b="1" dirty="0">
                <a:solidFill>
                  <a:srgbClr val="FF0000"/>
                </a:solidFill>
              </a:rPr>
              <a:t>répétant</a:t>
            </a:r>
            <a:r>
              <a:rPr lang="en-US" b="1" dirty="0"/>
              <a:t> </a:t>
            </a:r>
            <a:r>
              <a:rPr lang="en-US" b="1" dirty="0">
                <a:solidFill>
                  <a:srgbClr val="7030A0"/>
                </a:solidFill>
              </a:rPr>
              <a:t>mentalement ou à </a:t>
            </a:r>
            <a:r>
              <a:rPr lang="en-US" b="1" dirty="0">
                <a:solidFill>
                  <a:srgbClr val="FF0000"/>
                </a:solidFill>
              </a:rPr>
              <a:t>voix basse </a:t>
            </a:r>
            <a:r>
              <a:rPr lang="en-US" b="1" dirty="0">
                <a:solidFill>
                  <a:srgbClr val="7030A0"/>
                </a:solidFill>
              </a:rPr>
              <a:t>pour qu'elle puisse véritablement te </a:t>
            </a:r>
            <a:r>
              <a:rPr lang="en-US" b="1" dirty="0">
                <a:solidFill>
                  <a:srgbClr val="FF0000"/>
                </a:solidFill>
              </a:rPr>
              <a:t>parler</a:t>
            </a:r>
            <a:r>
              <a:rPr lang="en-US" b="1" dirty="0"/>
              <a:t>!</a:t>
            </a:r>
            <a:endParaRPr lang="fr-FR" b="1" dirty="0"/>
          </a:p>
          <a:p>
            <a:pPr marL="68580" indent="0">
              <a:buNone/>
            </a:pPr>
            <a:endParaRPr lang="fr-FR" dirty="0" smtClean="0"/>
          </a:p>
          <a:p>
            <a:pPr marL="68580" indent="0" algn="just">
              <a:buNone/>
            </a:pPr>
            <a:r>
              <a:rPr lang="fr-FR" sz="1700" i="1" dirty="0" smtClean="0"/>
              <a:t>A l’inverse, un professeur qui connait ses techniques pourra lui aussi plus facilement utiliser le bon canal face à un élève qui éprouve une difficulté si il voit à quel type de mémoire il a affaire!</a:t>
            </a:r>
          </a:p>
        </p:txBody>
      </p:sp>
      <p:sp>
        <p:nvSpPr>
          <p:cNvPr id="2" name="Espace réservé du pied de page 1"/>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4265121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136904" cy="673144"/>
          </a:xfrm>
        </p:spPr>
        <p:txBody>
          <a:bodyPr>
            <a:normAutofit fontScale="90000"/>
          </a:bodyPr>
          <a:lstStyle/>
          <a:p>
            <a:r>
              <a:rPr lang="fr-FR" dirty="0" smtClean="0"/>
              <a:t>    Un outil super mais pas suffisant!</a:t>
            </a:r>
            <a:endParaRPr lang="fr-FR" dirty="0"/>
          </a:p>
        </p:txBody>
      </p:sp>
      <p:sp>
        <p:nvSpPr>
          <p:cNvPr id="3" name="Espace réservé du contenu 2"/>
          <p:cNvSpPr>
            <a:spLocks noGrp="1"/>
          </p:cNvSpPr>
          <p:nvPr>
            <p:ph idx="1"/>
          </p:nvPr>
        </p:nvSpPr>
        <p:spPr>
          <a:xfrm>
            <a:off x="467544" y="1412776"/>
            <a:ext cx="8208912" cy="5112568"/>
          </a:xfrm>
        </p:spPr>
        <p:txBody>
          <a:bodyPr>
            <a:normAutofit/>
          </a:bodyPr>
          <a:lstStyle/>
          <a:p>
            <a:pPr algn="just">
              <a:buNone/>
            </a:pPr>
            <a:r>
              <a:rPr lang="en-US" dirty="0" smtClean="0"/>
              <a:t>	</a:t>
            </a:r>
            <a:r>
              <a:rPr lang="en-US" sz="2800" dirty="0" smtClean="0"/>
              <a:t>En </a:t>
            </a:r>
            <a:r>
              <a:rPr lang="en-US" sz="2800" dirty="0"/>
              <a:t>fait, comme on commencait à te le sous-entendre tout à </a:t>
            </a:r>
            <a:r>
              <a:rPr lang="en-US" sz="2800" dirty="0" smtClean="0"/>
              <a:t>l'heure, </a:t>
            </a:r>
            <a:r>
              <a:rPr lang="en-US" sz="2800" dirty="0"/>
              <a:t>connaître son canal sensoriel dominant, c'est bien, mais pour retenir durablement et efficacement une leçon, on a </a:t>
            </a:r>
            <a:r>
              <a:rPr lang="en-US" sz="2800" dirty="0" smtClean="0"/>
              <a:t>constaté </a:t>
            </a:r>
            <a:r>
              <a:rPr lang="en-US" sz="2800" dirty="0"/>
              <a:t>sur des dizaines d'annés de recherche – et sur plusieurs milliers de sujets – que </a:t>
            </a:r>
            <a:r>
              <a:rPr lang="en-US" sz="2800" dirty="0" smtClean="0">
                <a:solidFill>
                  <a:srgbClr val="FF0000"/>
                </a:solidFill>
              </a:rPr>
              <a:t>l</a:t>
            </a:r>
            <a:r>
              <a:rPr lang="en-US" sz="2800" b="1" dirty="0" smtClean="0">
                <a:solidFill>
                  <a:srgbClr val="FF0000"/>
                </a:solidFill>
              </a:rPr>
              <a:t>es </a:t>
            </a:r>
            <a:r>
              <a:rPr lang="en-US" sz="2800" b="1" dirty="0">
                <a:solidFill>
                  <a:srgbClr val="FF0000"/>
                </a:solidFill>
              </a:rPr>
              <a:t>personnes qui retenaient le mieux leurs apprentissages étaient des personnes qui : </a:t>
            </a:r>
            <a:endParaRPr lang="fr-FR" sz="2800" dirty="0">
              <a:solidFill>
                <a:srgbClr val="FF0000"/>
              </a:solidFill>
            </a:endParaRPr>
          </a:p>
          <a:p>
            <a:endParaRPr lang="fr-FR" dirty="0"/>
          </a:p>
        </p:txBody>
      </p:sp>
      <p:sp>
        <p:nvSpPr>
          <p:cNvPr id="4" name="Espace réservé du pied de page 3"/>
          <p:cNvSpPr>
            <a:spLocks noGrp="1"/>
          </p:cNvSpPr>
          <p:nvPr>
            <p:ph type="ftr" sz="quarter" idx="11"/>
          </p:nvPr>
        </p:nvSpPr>
        <p:spPr/>
        <p:txBody>
          <a:bodyPr/>
          <a:lstStyle/>
          <a:p>
            <a:r>
              <a:rPr lang="fr-FR" dirty="0" smtClean="0"/>
              <a:t>OLIVIER COCHET</a:t>
            </a:r>
            <a:endParaRPr lang="fr-FR" dirty="0"/>
          </a:p>
        </p:txBody>
      </p:sp>
    </p:spTree>
    <p:extLst>
      <p:ext uri="{BB962C8B-B14F-4D97-AF65-F5344CB8AC3E}">
        <p14:creationId xmlns:p14="http://schemas.microsoft.com/office/powerpoint/2010/main" val="252373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268760"/>
            <a:ext cx="7992888" cy="5184576"/>
          </a:xfrm>
        </p:spPr>
        <p:txBody>
          <a:bodyPr>
            <a:normAutofit/>
          </a:bodyPr>
          <a:lstStyle/>
          <a:p>
            <a:pPr lvl="0" algn="just">
              <a:buNone/>
            </a:pPr>
            <a:r>
              <a:rPr lang="en-US" sz="2800" b="1" dirty="0" smtClean="0">
                <a:solidFill>
                  <a:srgbClr val="FF0000"/>
                </a:solidFill>
              </a:rPr>
              <a:t>- utilisaient tous leurs canaux sensoriels (et pas seulement leur dominant!).</a:t>
            </a:r>
            <a:endParaRPr lang="fr-FR" sz="2800" dirty="0" smtClean="0">
              <a:solidFill>
                <a:srgbClr val="FF0000"/>
              </a:solidFill>
            </a:endParaRPr>
          </a:p>
          <a:p>
            <a:pPr lvl="0" algn="just">
              <a:buFontTx/>
              <a:buChar char="-"/>
            </a:pPr>
            <a:r>
              <a:rPr lang="en-US" sz="2800" b="1" dirty="0" smtClean="0">
                <a:solidFill>
                  <a:srgbClr val="FF0000"/>
                </a:solidFill>
              </a:rPr>
              <a:t>respectaient des étapes bien précises en faisant du Vr et ensuite du K! </a:t>
            </a:r>
          </a:p>
          <a:p>
            <a:pPr lvl="0" algn="just">
              <a:buFontTx/>
              <a:buChar char="-"/>
            </a:pPr>
            <a:endParaRPr lang="fr-FR" sz="2800" dirty="0" smtClean="0">
              <a:solidFill>
                <a:srgbClr val="FF0000"/>
              </a:solidFill>
            </a:endParaRPr>
          </a:p>
          <a:p>
            <a:pPr lvl="3" algn="just">
              <a:buNone/>
            </a:pPr>
            <a:r>
              <a:rPr lang="fr-FR" sz="2200" dirty="0" smtClean="0">
                <a:solidFill>
                  <a:srgbClr val="FF0000"/>
                </a:solidFill>
              </a:rPr>
              <a:t>			« </a:t>
            </a:r>
            <a:r>
              <a:rPr lang="fr-FR" sz="2200" b="1" dirty="0" smtClean="0">
                <a:solidFill>
                  <a:srgbClr val="FF0000"/>
                </a:solidFill>
              </a:rPr>
              <a:t>VR- K »</a:t>
            </a:r>
          </a:p>
          <a:p>
            <a:pPr lvl="0" algn="just">
              <a:buFontTx/>
              <a:buChar char="-"/>
            </a:pPr>
            <a:endParaRPr lang="fr-FR" sz="2800" dirty="0" smtClean="0">
              <a:solidFill>
                <a:srgbClr val="FF0000"/>
              </a:solidFill>
            </a:endParaRPr>
          </a:p>
          <a:p>
            <a:pPr algn="just">
              <a:buNone/>
            </a:pPr>
            <a:r>
              <a:rPr lang="en-US" sz="2800" b="1" dirty="0" smtClean="0">
                <a:solidFill>
                  <a:srgbClr val="FF0000"/>
                </a:solidFill>
              </a:rPr>
              <a:t>	</a:t>
            </a:r>
            <a:r>
              <a:rPr lang="en-US" sz="2800" b="1" dirty="0" smtClean="0">
                <a:solidFill>
                  <a:srgbClr val="0070C0"/>
                </a:solidFill>
              </a:rPr>
              <a:t>Qu'est-ce que c'est que ce charabia dois-tu te dire??? Pas de panique, on t'explique tout dessous!</a:t>
            </a:r>
            <a:endParaRPr lang="fr-FR" sz="2800" dirty="0" smtClean="0">
              <a:solidFill>
                <a:srgbClr val="0070C0"/>
              </a:solidFill>
            </a:endParaRPr>
          </a:p>
          <a:p>
            <a:endParaRPr lang="fr-FR" dirty="0"/>
          </a:p>
        </p:txBody>
      </p:sp>
      <p:sp>
        <p:nvSpPr>
          <p:cNvPr id="2" name="Espace réservé du pied de page 1"/>
          <p:cNvSpPr>
            <a:spLocks noGrp="1"/>
          </p:cNvSpPr>
          <p:nvPr>
            <p:ph type="ftr" sz="quarter" idx="11"/>
          </p:nvPr>
        </p:nvSpPr>
        <p:spPr/>
        <p:txBody>
          <a:bodyPr/>
          <a:lstStyle/>
          <a:p>
            <a:r>
              <a:rPr lang="fr-FR" dirty="0" smtClean="0"/>
              <a:t>OLIVIER COCHET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1298</TotalTime>
  <Words>1150</Words>
  <Application>Microsoft Office PowerPoint</Application>
  <PresentationFormat>Affichage à l'écran (4:3)</PresentationFormat>
  <Paragraphs>159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Austin</vt:lpstr>
      <vt:lpstr>Outils méthodologiques scolaires</vt:lpstr>
      <vt:lpstr>« Apprendre, c’est souvent bien mémoriser » dit-on…</vt:lpstr>
      <vt:lpstr>Présentation PowerPoint</vt:lpstr>
      <vt:lpstr>Quelques rappels sur la manière dont nous percevons les informations extérieures  (Observe, par exemple, comment une personne bouge les yeux dès lors que tu lui pose une question impliquant un souvenir…)</vt:lpstr>
      <vt:lpstr>Que nous apprennent ces infos?</vt:lpstr>
      <vt:lpstr>Présentation PowerPoint</vt:lpstr>
      <vt:lpstr>Présentation PowerPoint</vt:lpstr>
      <vt:lpstr>    Un outil super mais pas suffisant!</vt:lpstr>
      <vt:lpstr>Présentation PowerPoint</vt:lpstr>
      <vt:lpstr>La manière idéale de retenir…(dessin issu du livre « Ca y est, j’ai compris de Alain Thiry) </vt:lpstr>
      <vt:lpstr>Voir son cours…( Visuel remémoré) pour mieux le ressentir ensuite… (kinesthésique)</vt:lpstr>
      <vt:lpstr>Or, comment apprennent les élèves?</vt:lpstr>
      <vt:lpstr>Digital/analogique, c’est quoi ce truc? </vt:lpstr>
      <vt:lpstr>Digital/analogique, une prise de conscience magique!</vt:lpstr>
      <vt:lpstr>Les 5 phases d’apprentissage à présent!</vt:lpstr>
      <vt:lpstr>   Comprendre…</vt:lpstr>
      <vt:lpstr>   Mémoriser… Mettre en images ce que l’on vient de comprendre… (l’idéal, à terme, est bien entendu de faire de l’analogique et de le surimpressionner ensuite avec du digital!)</vt:lpstr>
      <vt:lpstr>   Réfléchir…</vt:lpstr>
      <vt:lpstr>    S’exprimer…</vt:lpstr>
      <vt:lpstr>   Transférer…</vt:lpstr>
      <vt:lpstr>  Merci à tous!</vt:lpstr>
      <vt:lpstr>Pour en savoir plus…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dc:creator>
  <cp:lastModifiedBy>OLIVIER</cp:lastModifiedBy>
  <cp:revision>47</cp:revision>
  <dcterms:created xsi:type="dcterms:W3CDTF">2015-12-05T12:46:38Z</dcterms:created>
  <dcterms:modified xsi:type="dcterms:W3CDTF">2016-02-11T01:22:20Z</dcterms:modified>
</cp:coreProperties>
</file>