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9" r:id="rId3"/>
    <p:sldId id="268" r:id="rId4"/>
    <p:sldId id="274" r:id="rId5"/>
    <p:sldId id="294" r:id="rId6"/>
    <p:sldId id="275" r:id="rId7"/>
    <p:sldId id="276" r:id="rId8"/>
    <p:sldId id="277" r:id="rId9"/>
    <p:sldId id="278" r:id="rId10"/>
    <p:sldId id="279" r:id="rId11"/>
    <p:sldId id="280" r:id="rId12"/>
    <p:sldId id="261" r:id="rId13"/>
    <p:sldId id="269" r:id="rId14"/>
    <p:sldId id="281" r:id="rId15"/>
    <p:sldId id="282" r:id="rId16"/>
    <p:sldId id="283" r:id="rId17"/>
    <p:sldId id="284" r:id="rId18"/>
    <p:sldId id="285" r:id="rId19"/>
    <p:sldId id="286" r:id="rId20"/>
    <p:sldId id="287" r:id="rId21"/>
    <p:sldId id="289" r:id="rId22"/>
    <p:sldId id="290" r:id="rId23"/>
    <p:sldId id="288" r:id="rId24"/>
    <p:sldId id="296" r:id="rId25"/>
    <p:sldId id="292" r:id="rId26"/>
    <p:sldId id="293" r:id="rId27"/>
    <p:sldId id="295"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5" d="100"/>
          <a:sy n="65" d="100"/>
        </p:scale>
        <p:origin x="-145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7DE9E-228F-418E-AA99-ECA0321C666D}" type="datetimeFigureOut">
              <a:rPr lang="fr-FR" smtClean="0"/>
              <a:t>16/02/2016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64EA0-D910-4501-8384-19348B23CEED}" type="slidenum">
              <a:rPr lang="fr-FR" smtClean="0"/>
              <a:t>‹N°›</a:t>
            </a:fld>
            <a:endParaRPr lang="fr-FR"/>
          </a:p>
        </p:txBody>
      </p:sp>
    </p:spTree>
    <p:extLst>
      <p:ext uri="{BB962C8B-B14F-4D97-AF65-F5344CB8AC3E}">
        <p14:creationId xmlns:p14="http://schemas.microsoft.com/office/powerpoint/2010/main" val="323667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296B1EA-0912-4A4B-9133-28D8B16B9E68}" type="datetime1">
              <a:rPr lang="fr-FR" smtClean="0"/>
              <a:t>16/02/2016</a:t>
            </a:fld>
            <a:endParaRPr lang="fr-FR"/>
          </a:p>
        </p:txBody>
      </p:sp>
      <p:sp>
        <p:nvSpPr>
          <p:cNvPr id="19" name="Espace réservé du pied de page 18"/>
          <p:cNvSpPr>
            <a:spLocks noGrp="1"/>
          </p:cNvSpPr>
          <p:nvPr>
            <p:ph type="ftr" sz="quarter" idx="11"/>
          </p:nvPr>
        </p:nvSpPr>
        <p:spPr/>
        <p:txBody>
          <a:bodyPr/>
          <a:lstStyle/>
          <a:p>
            <a:r>
              <a:rPr lang="fr-FR" smtClean="0"/>
              <a:t>COCHET</a:t>
            </a:r>
            <a:endParaRPr lang="fr-FR"/>
          </a:p>
        </p:txBody>
      </p:sp>
      <p:sp>
        <p:nvSpPr>
          <p:cNvPr id="27" name="Espace réservé du numéro de diapositive 26"/>
          <p:cNvSpPr>
            <a:spLocks noGrp="1"/>
          </p:cNvSpPr>
          <p:nvPr>
            <p:ph type="sldNum" sz="quarter" idx="12"/>
          </p:nvPr>
        </p:nvSpPr>
        <p:spPr/>
        <p:txBody>
          <a:bodyPr/>
          <a:lstStyle/>
          <a:p>
            <a:fld id="{666F721A-E575-445F-9515-519061FE56E8}"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A842A3F-1754-463F-BF2D-332758C23F53}" type="datetime1">
              <a:rPr lang="fr-FR" smtClean="0"/>
              <a:t>16/02/2016</a:t>
            </a:fld>
            <a:endParaRPr lang="fr-FR"/>
          </a:p>
        </p:txBody>
      </p:sp>
      <p:sp>
        <p:nvSpPr>
          <p:cNvPr id="5" name="Espace réservé du pied de page 4"/>
          <p:cNvSpPr>
            <a:spLocks noGrp="1"/>
          </p:cNvSpPr>
          <p:nvPr>
            <p:ph type="ftr" sz="quarter" idx="11"/>
          </p:nvPr>
        </p:nvSpPr>
        <p:spPr/>
        <p:txBody>
          <a:bodyPr/>
          <a:lstStyle/>
          <a:p>
            <a:r>
              <a:rPr lang="fr-FR" smtClean="0"/>
              <a:t>COCHET</a:t>
            </a:r>
            <a:endParaRPr lang="fr-FR"/>
          </a:p>
        </p:txBody>
      </p:sp>
      <p:sp>
        <p:nvSpPr>
          <p:cNvPr id="6" name="Espace réservé du numéro de diapositive 5"/>
          <p:cNvSpPr>
            <a:spLocks noGrp="1"/>
          </p:cNvSpPr>
          <p:nvPr>
            <p:ph type="sldNum" sz="quarter" idx="12"/>
          </p:nvPr>
        </p:nvSpPr>
        <p:spPr/>
        <p:txBody>
          <a:bodyPr/>
          <a:lstStyle/>
          <a:p>
            <a:fld id="{666F721A-E575-445F-9515-519061FE56E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6D99D65-B155-46E5-B6DB-77E3310BA45C}" type="datetime1">
              <a:rPr lang="fr-FR" smtClean="0"/>
              <a:t>16/02/2016</a:t>
            </a:fld>
            <a:endParaRPr lang="fr-FR"/>
          </a:p>
        </p:txBody>
      </p:sp>
      <p:sp>
        <p:nvSpPr>
          <p:cNvPr id="5" name="Espace réservé du pied de page 4"/>
          <p:cNvSpPr>
            <a:spLocks noGrp="1"/>
          </p:cNvSpPr>
          <p:nvPr>
            <p:ph type="ftr" sz="quarter" idx="11"/>
          </p:nvPr>
        </p:nvSpPr>
        <p:spPr/>
        <p:txBody>
          <a:bodyPr/>
          <a:lstStyle/>
          <a:p>
            <a:r>
              <a:rPr lang="fr-FR" smtClean="0"/>
              <a:t>COCHET</a:t>
            </a:r>
            <a:endParaRPr lang="fr-FR"/>
          </a:p>
        </p:txBody>
      </p:sp>
      <p:sp>
        <p:nvSpPr>
          <p:cNvPr id="6" name="Espace réservé du numéro de diapositive 5"/>
          <p:cNvSpPr>
            <a:spLocks noGrp="1"/>
          </p:cNvSpPr>
          <p:nvPr>
            <p:ph type="sldNum" sz="quarter" idx="12"/>
          </p:nvPr>
        </p:nvSpPr>
        <p:spPr/>
        <p:txBody>
          <a:bodyPr/>
          <a:lstStyle/>
          <a:p>
            <a:fld id="{666F721A-E575-445F-9515-519061FE56E8}"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550F675-236F-4021-8644-7BC306CC7079}" type="datetime1">
              <a:rPr lang="fr-FR" smtClean="0"/>
              <a:t>16/02/2016</a:t>
            </a:fld>
            <a:endParaRPr lang="fr-FR"/>
          </a:p>
        </p:txBody>
      </p:sp>
      <p:sp>
        <p:nvSpPr>
          <p:cNvPr id="5" name="Espace réservé du pied de page 4"/>
          <p:cNvSpPr>
            <a:spLocks noGrp="1"/>
          </p:cNvSpPr>
          <p:nvPr>
            <p:ph type="ftr" sz="quarter" idx="11"/>
          </p:nvPr>
        </p:nvSpPr>
        <p:spPr/>
        <p:txBody>
          <a:bodyPr/>
          <a:lstStyle/>
          <a:p>
            <a:r>
              <a:rPr lang="fr-FR" smtClean="0"/>
              <a:t>COCHET</a:t>
            </a:r>
            <a:endParaRPr lang="fr-FR"/>
          </a:p>
        </p:txBody>
      </p:sp>
      <p:sp>
        <p:nvSpPr>
          <p:cNvPr id="6" name="Espace réservé du numéro de diapositive 5"/>
          <p:cNvSpPr>
            <a:spLocks noGrp="1"/>
          </p:cNvSpPr>
          <p:nvPr>
            <p:ph type="sldNum" sz="quarter" idx="12"/>
          </p:nvPr>
        </p:nvSpPr>
        <p:spPr/>
        <p:txBody>
          <a:bodyPr/>
          <a:lstStyle/>
          <a:p>
            <a:fld id="{666F721A-E575-445F-9515-519061FE56E8}"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AB4C70A-9AE9-49A6-9443-766FBC35D910}" type="datetime1">
              <a:rPr lang="fr-FR" smtClean="0"/>
              <a:t>16/02/2016</a:t>
            </a:fld>
            <a:endParaRPr lang="fr-FR"/>
          </a:p>
        </p:txBody>
      </p:sp>
      <p:sp>
        <p:nvSpPr>
          <p:cNvPr id="5" name="Espace réservé du pied de page 4"/>
          <p:cNvSpPr>
            <a:spLocks noGrp="1"/>
          </p:cNvSpPr>
          <p:nvPr>
            <p:ph type="ftr" sz="quarter" idx="11"/>
          </p:nvPr>
        </p:nvSpPr>
        <p:spPr/>
        <p:txBody>
          <a:bodyPr/>
          <a:lstStyle/>
          <a:p>
            <a:r>
              <a:rPr lang="fr-FR" smtClean="0"/>
              <a:t>COCHET</a:t>
            </a:r>
            <a:endParaRPr lang="fr-FR"/>
          </a:p>
        </p:txBody>
      </p:sp>
      <p:sp>
        <p:nvSpPr>
          <p:cNvPr id="6" name="Espace réservé du numéro de diapositive 5"/>
          <p:cNvSpPr>
            <a:spLocks noGrp="1"/>
          </p:cNvSpPr>
          <p:nvPr>
            <p:ph type="sldNum" sz="quarter" idx="12"/>
          </p:nvPr>
        </p:nvSpPr>
        <p:spPr/>
        <p:txBody>
          <a:bodyPr/>
          <a:lstStyle/>
          <a:p>
            <a:fld id="{666F721A-E575-445F-9515-519061FE56E8}"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3056F1B-53D4-4041-AB67-668A5A3BFFA0}" type="datetime1">
              <a:rPr lang="fr-FR" smtClean="0"/>
              <a:t>16/02/2016</a:t>
            </a:fld>
            <a:endParaRPr lang="fr-FR"/>
          </a:p>
        </p:txBody>
      </p:sp>
      <p:sp>
        <p:nvSpPr>
          <p:cNvPr id="6" name="Espace réservé du pied de page 5"/>
          <p:cNvSpPr>
            <a:spLocks noGrp="1"/>
          </p:cNvSpPr>
          <p:nvPr>
            <p:ph type="ftr" sz="quarter" idx="11"/>
          </p:nvPr>
        </p:nvSpPr>
        <p:spPr/>
        <p:txBody>
          <a:bodyPr/>
          <a:lstStyle/>
          <a:p>
            <a:r>
              <a:rPr lang="fr-FR" smtClean="0"/>
              <a:t>COCHET</a:t>
            </a:r>
            <a:endParaRPr lang="fr-FR"/>
          </a:p>
        </p:txBody>
      </p:sp>
      <p:sp>
        <p:nvSpPr>
          <p:cNvPr id="7" name="Espace réservé du numéro de diapositive 6"/>
          <p:cNvSpPr>
            <a:spLocks noGrp="1"/>
          </p:cNvSpPr>
          <p:nvPr>
            <p:ph type="sldNum" sz="quarter" idx="12"/>
          </p:nvPr>
        </p:nvSpPr>
        <p:spPr/>
        <p:txBody>
          <a:bodyPr/>
          <a:lstStyle/>
          <a:p>
            <a:fld id="{666F721A-E575-445F-9515-519061FE56E8}"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528B4491-1315-4852-A75D-B422C5A71E1F}" type="datetime1">
              <a:rPr lang="fr-FR" smtClean="0"/>
              <a:t>16/02/2016</a:t>
            </a:fld>
            <a:endParaRPr lang="fr-FR"/>
          </a:p>
        </p:txBody>
      </p:sp>
      <p:sp>
        <p:nvSpPr>
          <p:cNvPr id="8" name="Espace réservé du pied de page 7"/>
          <p:cNvSpPr>
            <a:spLocks noGrp="1"/>
          </p:cNvSpPr>
          <p:nvPr>
            <p:ph type="ftr" sz="quarter" idx="11"/>
          </p:nvPr>
        </p:nvSpPr>
        <p:spPr/>
        <p:txBody>
          <a:bodyPr/>
          <a:lstStyle/>
          <a:p>
            <a:r>
              <a:rPr lang="fr-FR" smtClean="0"/>
              <a:t>COCHET</a:t>
            </a:r>
            <a:endParaRPr lang="fr-FR"/>
          </a:p>
        </p:txBody>
      </p:sp>
      <p:sp>
        <p:nvSpPr>
          <p:cNvPr id="9" name="Espace réservé du numéro de diapositive 8"/>
          <p:cNvSpPr>
            <a:spLocks noGrp="1"/>
          </p:cNvSpPr>
          <p:nvPr>
            <p:ph type="sldNum" sz="quarter" idx="12"/>
          </p:nvPr>
        </p:nvSpPr>
        <p:spPr/>
        <p:txBody>
          <a:bodyPr/>
          <a:lstStyle/>
          <a:p>
            <a:fld id="{666F721A-E575-445F-9515-519061FE56E8}"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CEBCBAA-195E-49F5-82BE-29003DA73F38}" type="datetime1">
              <a:rPr lang="fr-FR" smtClean="0"/>
              <a:t>16/02/2016</a:t>
            </a:fld>
            <a:endParaRPr lang="fr-FR"/>
          </a:p>
        </p:txBody>
      </p:sp>
      <p:sp>
        <p:nvSpPr>
          <p:cNvPr id="4" name="Espace réservé du pied de page 3"/>
          <p:cNvSpPr>
            <a:spLocks noGrp="1"/>
          </p:cNvSpPr>
          <p:nvPr>
            <p:ph type="ftr" sz="quarter" idx="11"/>
          </p:nvPr>
        </p:nvSpPr>
        <p:spPr/>
        <p:txBody>
          <a:bodyPr/>
          <a:lstStyle/>
          <a:p>
            <a:r>
              <a:rPr lang="fr-FR" smtClean="0"/>
              <a:t>COCHET</a:t>
            </a:r>
            <a:endParaRPr lang="fr-FR"/>
          </a:p>
        </p:txBody>
      </p:sp>
      <p:sp>
        <p:nvSpPr>
          <p:cNvPr id="5" name="Espace réservé du numéro de diapositive 4"/>
          <p:cNvSpPr>
            <a:spLocks noGrp="1"/>
          </p:cNvSpPr>
          <p:nvPr>
            <p:ph type="sldNum" sz="quarter" idx="12"/>
          </p:nvPr>
        </p:nvSpPr>
        <p:spPr/>
        <p:txBody>
          <a:bodyPr/>
          <a:lstStyle/>
          <a:p>
            <a:fld id="{666F721A-E575-445F-9515-519061FE56E8}"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B0DBD-4AB9-4754-86A3-2EA72EF38325}" type="datetime1">
              <a:rPr lang="fr-FR" smtClean="0"/>
              <a:t>16/02/2016</a:t>
            </a:fld>
            <a:endParaRPr lang="fr-FR"/>
          </a:p>
        </p:txBody>
      </p:sp>
      <p:sp>
        <p:nvSpPr>
          <p:cNvPr id="3" name="Espace réservé du pied de page 2"/>
          <p:cNvSpPr>
            <a:spLocks noGrp="1"/>
          </p:cNvSpPr>
          <p:nvPr>
            <p:ph type="ftr" sz="quarter" idx="11"/>
          </p:nvPr>
        </p:nvSpPr>
        <p:spPr/>
        <p:txBody>
          <a:bodyPr/>
          <a:lstStyle/>
          <a:p>
            <a:r>
              <a:rPr lang="fr-FR" smtClean="0"/>
              <a:t>COCHET</a:t>
            </a:r>
            <a:endParaRPr lang="fr-FR"/>
          </a:p>
        </p:txBody>
      </p:sp>
      <p:sp>
        <p:nvSpPr>
          <p:cNvPr id="4" name="Espace réservé du numéro de diapositive 3"/>
          <p:cNvSpPr>
            <a:spLocks noGrp="1"/>
          </p:cNvSpPr>
          <p:nvPr>
            <p:ph type="sldNum" sz="quarter" idx="12"/>
          </p:nvPr>
        </p:nvSpPr>
        <p:spPr/>
        <p:txBody>
          <a:bodyPr/>
          <a:lstStyle/>
          <a:p>
            <a:fld id="{666F721A-E575-445F-9515-519061FE56E8}"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3975200-376D-4194-8B75-E7D946222E38}" type="datetime1">
              <a:rPr lang="fr-FR" smtClean="0"/>
              <a:t>16/02/2016</a:t>
            </a:fld>
            <a:endParaRPr lang="fr-FR"/>
          </a:p>
        </p:txBody>
      </p:sp>
      <p:sp>
        <p:nvSpPr>
          <p:cNvPr id="6" name="Espace réservé du pied de page 5"/>
          <p:cNvSpPr>
            <a:spLocks noGrp="1"/>
          </p:cNvSpPr>
          <p:nvPr>
            <p:ph type="ftr" sz="quarter" idx="11"/>
          </p:nvPr>
        </p:nvSpPr>
        <p:spPr/>
        <p:txBody>
          <a:bodyPr/>
          <a:lstStyle/>
          <a:p>
            <a:r>
              <a:rPr lang="fr-FR" smtClean="0"/>
              <a:t>COCHET</a:t>
            </a:r>
            <a:endParaRPr lang="fr-FR"/>
          </a:p>
        </p:txBody>
      </p:sp>
      <p:sp>
        <p:nvSpPr>
          <p:cNvPr id="7" name="Espace réservé du numéro de diapositive 6"/>
          <p:cNvSpPr>
            <a:spLocks noGrp="1"/>
          </p:cNvSpPr>
          <p:nvPr>
            <p:ph type="sldNum" sz="quarter" idx="12"/>
          </p:nvPr>
        </p:nvSpPr>
        <p:spPr/>
        <p:txBody>
          <a:bodyPr/>
          <a:lstStyle/>
          <a:p>
            <a:fld id="{666F721A-E575-445F-9515-519061FE56E8}"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58142CF-94A8-4BD5-8829-BA4B877A5240}" type="datetime1">
              <a:rPr lang="fr-FR" smtClean="0"/>
              <a:t>16/02/2016</a:t>
            </a:fld>
            <a:endParaRPr lang="fr-FR"/>
          </a:p>
        </p:txBody>
      </p:sp>
      <p:sp>
        <p:nvSpPr>
          <p:cNvPr id="6" name="Espace réservé du pied de page 5"/>
          <p:cNvSpPr>
            <a:spLocks noGrp="1"/>
          </p:cNvSpPr>
          <p:nvPr>
            <p:ph type="ftr" sz="quarter" idx="11"/>
          </p:nvPr>
        </p:nvSpPr>
        <p:spPr/>
        <p:txBody>
          <a:bodyPr/>
          <a:lstStyle/>
          <a:p>
            <a:r>
              <a:rPr lang="fr-FR" smtClean="0"/>
              <a:t>COCHET</a:t>
            </a:r>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66F721A-E575-445F-9515-519061FE56E8}" type="slidenum">
              <a:rPr lang="fr-FR" smtClean="0"/>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DE8627-63B3-4503-9BFB-24406CBA8472}" type="datetime1">
              <a:rPr lang="fr-FR" smtClean="0"/>
              <a:t>16/02/2016</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smtClean="0"/>
              <a:t>COCHET</a:t>
            </a: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66F721A-E575-445F-9515-519061FE56E8}" type="slidenum">
              <a:rPr lang="fr-FR" smtClean="0"/>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eg"/><Relationship Id="rId7"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Retenir une frise chronologique</a:t>
            </a:r>
            <a:endParaRPr lang="fr-FR" dirty="0"/>
          </a:p>
        </p:txBody>
      </p:sp>
      <p:sp>
        <p:nvSpPr>
          <p:cNvPr id="3" name="Sous-titre 2"/>
          <p:cNvSpPr>
            <a:spLocks noGrp="1"/>
          </p:cNvSpPr>
          <p:nvPr>
            <p:ph type="subTitle" idx="1"/>
          </p:nvPr>
        </p:nvSpPr>
        <p:spPr/>
        <p:txBody>
          <a:bodyPr>
            <a:normAutofit fontScale="92500" lnSpcReduction="20000"/>
          </a:bodyPr>
          <a:lstStyle/>
          <a:p>
            <a:pPr algn="just"/>
            <a:r>
              <a:rPr lang="fr-FR" dirty="0" smtClean="0"/>
              <a:t>Exemple : la frise chronologique des dates apprises durant l’année de 4</a:t>
            </a:r>
            <a:r>
              <a:rPr lang="fr-FR" baseline="30000" dirty="0" smtClean="0"/>
              <a:t>ème</a:t>
            </a:r>
            <a:r>
              <a:rPr lang="fr-FR" dirty="0" smtClean="0"/>
              <a:t>!</a:t>
            </a:r>
          </a:p>
          <a:p>
            <a:pPr algn="just"/>
            <a:r>
              <a:rPr lang="fr-FR" dirty="0" smtClean="0"/>
              <a:t>(pour apprécier pleinement ce document, il vaut mieux avoir d’abord lu le </a:t>
            </a:r>
            <a:r>
              <a:rPr lang="fr-FR" dirty="0"/>
              <a:t>P</a:t>
            </a:r>
            <a:r>
              <a:rPr lang="fr-FR" dirty="0" smtClean="0"/>
              <a:t>owerpoint intitulé « outils méthodologiques ») </a:t>
            </a:r>
            <a:endParaRPr lang="fr-FR"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a:bodyPr>
          <a:lstStyle/>
          <a:p>
            <a:r>
              <a:rPr lang="fr-FR" sz="2400" dirty="0" smtClean="0"/>
              <a:t>Mais le top reste encore une image analogique… avec laquelle on pourra mettre des sous-titres digitaux!</a:t>
            </a:r>
            <a:endParaRPr lang="fr-FR" sz="2400" dirty="0"/>
          </a:p>
        </p:txBody>
      </p:sp>
      <p:pic>
        <p:nvPicPr>
          <p:cNvPr id="4" name="Espace réservé du contenu 3" descr="mq-28-le-consulat-et-l-empire.jpg"/>
          <p:cNvPicPr>
            <a:picLocks noGrp="1" noChangeAspect="1"/>
          </p:cNvPicPr>
          <p:nvPr>
            <p:ph idx="1"/>
          </p:nvPr>
        </p:nvPicPr>
        <p:blipFill>
          <a:blip r:embed="rId2" cstate="print"/>
          <a:stretch>
            <a:fillRect/>
          </a:stretch>
        </p:blipFill>
        <p:spPr>
          <a:xfrm>
            <a:off x="1043608" y="1557338"/>
            <a:ext cx="7056783" cy="4767262"/>
          </a:xfrm>
        </p:spPr>
      </p:pic>
      <p:sp>
        <p:nvSpPr>
          <p:cNvPr id="3" name="Espace réservé du pied de page 2"/>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564672"/>
          </a:xfrm>
        </p:spPr>
        <p:txBody>
          <a:bodyPr>
            <a:normAutofit fontScale="90000"/>
          </a:bodyPr>
          <a:lstStyle/>
          <a:p>
            <a:r>
              <a:rPr lang="fr-FR" dirty="0" smtClean="0"/>
              <a:t>	      Des pièges à éviter?</a:t>
            </a:r>
            <a:endParaRPr lang="fr-FR" dirty="0"/>
          </a:p>
        </p:txBody>
      </p:sp>
      <p:sp>
        <p:nvSpPr>
          <p:cNvPr id="3" name="Espace réservé du contenu 2"/>
          <p:cNvSpPr>
            <a:spLocks noGrp="1"/>
          </p:cNvSpPr>
          <p:nvPr>
            <p:ph idx="1"/>
          </p:nvPr>
        </p:nvSpPr>
        <p:spPr>
          <a:xfrm>
            <a:off x="0" y="836712"/>
            <a:ext cx="9144000" cy="6021288"/>
          </a:xfrm>
        </p:spPr>
        <p:txBody>
          <a:bodyPr>
            <a:normAutofit/>
          </a:bodyPr>
          <a:lstStyle/>
          <a:p>
            <a:pPr algn="just">
              <a:buNone/>
            </a:pPr>
            <a:r>
              <a:rPr lang="fr-FR" sz="1800" dirty="0" smtClean="0"/>
              <a:t>	</a:t>
            </a:r>
            <a:r>
              <a:rPr lang="fr-FR" sz="1800" b="1" dirty="0" smtClean="0">
                <a:solidFill>
                  <a:srgbClr val="FF0000"/>
                </a:solidFill>
                <a:effectLst>
                  <a:outerShdw blurRad="38100" dist="38100" dir="2700000" algn="tl">
                    <a:srgbClr val="000000">
                      <a:alpha val="43137"/>
                    </a:srgbClr>
                  </a:outerShdw>
                </a:effectLst>
              </a:rPr>
              <a:t>Parfois, (je dis bien « parfois », pas tout le temps!), l’image que l’on s’était faite ne reste pas dans notre mémoire comme on l’avait tant espéré… pourquoi? Plusieurs explications sont possibles!</a:t>
            </a:r>
          </a:p>
          <a:p>
            <a:pPr algn="just"/>
            <a:r>
              <a:rPr lang="fr-FR" sz="1800" dirty="0" smtClean="0"/>
              <a:t>1) </a:t>
            </a:r>
            <a:r>
              <a:rPr lang="fr-FR" sz="1800" dirty="0" smtClean="0">
                <a:solidFill>
                  <a:srgbClr val="FF0000"/>
                </a:solidFill>
                <a:effectLst>
                  <a:outerShdw blurRad="38100" dist="38100" dir="2700000" algn="tl">
                    <a:srgbClr val="000000">
                      <a:alpha val="43137"/>
                    </a:srgbClr>
                  </a:outerShdw>
                </a:effectLst>
              </a:rPr>
              <a:t>l’image que tu t’es faite n’était pas bonne (trop impersonnelle, trop digitale, mal dessinée, mal cadrée, mal éclairée etc.)! </a:t>
            </a:r>
            <a:r>
              <a:rPr lang="fr-FR" sz="1800" dirty="0" smtClean="0"/>
              <a:t>La meilleure image restera toujours la tienne, pas celle du prof, ni du voisin… la tienne! Alors ajuste-là, photoshope-là, affine-là comme le ferait un photographe ou un cinéaste!</a:t>
            </a:r>
          </a:p>
          <a:p>
            <a:pPr algn="just"/>
            <a:r>
              <a:rPr lang="fr-FR" sz="1800" dirty="0" smtClean="0"/>
              <a:t>2) </a:t>
            </a:r>
            <a:r>
              <a:rPr lang="fr-FR" sz="1800" dirty="0" smtClean="0">
                <a:solidFill>
                  <a:srgbClr val="FF0000"/>
                </a:solidFill>
                <a:effectLst>
                  <a:outerShdw blurRad="38100" dist="38100" dir="2700000" algn="tl">
                    <a:srgbClr val="000000">
                      <a:alpha val="43137"/>
                    </a:srgbClr>
                  </a:outerShdw>
                </a:effectLst>
              </a:rPr>
              <a:t>l’image que tu t’es faite n’était pas bonne car tu la voyais en dissocié… et non en associée</a:t>
            </a:r>
            <a:r>
              <a:rPr lang="fr-FR" sz="1800" dirty="0" smtClean="0">
                <a:effectLst>
                  <a:outerShdw blurRad="38100" dist="38100" dir="2700000" algn="tl">
                    <a:srgbClr val="000000">
                      <a:alpha val="43137"/>
                    </a:srgbClr>
                  </a:outerShdw>
                </a:effectLst>
              </a:rPr>
              <a:t> </a:t>
            </a:r>
            <a:r>
              <a:rPr lang="fr-FR" sz="1800" dirty="0" smtClean="0"/>
              <a:t>(ça veut dire, par exemple,  que tu vois le prof en train de te dire l’image… mais tu ne vois pas l’image elle-même)!</a:t>
            </a:r>
          </a:p>
          <a:p>
            <a:pPr algn="just"/>
            <a:r>
              <a:rPr lang="fr-FR" sz="1800" dirty="0" smtClean="0"/>
              <a:t>3) </a:t>
            </a:r>
            <a:r>
              <a:rPr lang="fr-FR" sz="1800" dirty="0" smtClean="0">
                <a:solidFill>
                  <a:srgbClr val="FF0000"/>
                </a:solidFill>
                <a:effectLst>
                  <a:outerShdw blurRad="38100" dist="38100" dir="2700000" algn="tl">
                    <a:srgbClr val="000000">
                      <a:alpha val="43137"/>
                    </a:srgbClr>
                  </a:outerShdw>
                </a:effectLst>
              </a:rPr>
              <a:t>ton image était bonne mais trop figée, trop fixe! </a:t>
            </a:r>
            <a:r>
              <a:rPr lang="fr-FR" sz="1800" dirty="0" smtClean="0"/>
              <a:t>(parfois, plutôt que de se représenter une photo fixe, il faut se représenter une image mouvante, comme un mini court-métrage)</a:t>
            </a:r>
          </a:p>
          <a:p>
            <a:pPr algn="just"/>
            <a:r>
              <a:rPr lang="fr-FR" sz="1800" dirty="0" smtClean="0"/>
              <a:t>4) </a:t>
            </a:r>
            <a:r>
              <a:rPr lang="fr-FR" sz="1800" dirty="0" smtClean="0">
                <a:solidFill>
                  <a:srgbClr val="FF0000"/>
                </a:solidFill>
                <a:effectLst>
                  <a:outerShdw blurRad="38100" dist="38100" dir="2700000" algn="tl">
                    <a:srgbClr val="000000">
                      <a:alpha val="43137"/>
                    </a:srgbClr>
                  </a:outerShdw>
                </a:effectLst>
              </a:rPr>
              <a:t>ton image était bonne mais il lui manquait d’autres canaux </a:t>
            </a:r>
            <a:r>
              <a:rPr lang="fr-FR" sz="1800" dirty="0" smtClean="0"/>
              <a:t>(un film muet, c’est sympa… un filme sonore, c’est mieux! Aussi, plutôt que d’avoir juste une image, peut-être peux-tu juste lui mettre quelques sous-titres… Peut-être même peux-tu être vraiment à l’intérieur de cette image en ressentant vraiment ce qu’elle impliquait pour les personnages qui y sont à l’intérieur?) (*1)</a:t>
            </a:r>
            <a:endParaRPr lang="fr-FR" sz="2000" dirty="0" smtClean="0"/>
          </a:p>
          <a:p>
            <a:pPr algn="just">
              <a:buNone/>
            </a:pPr>
            <a:r>
              <a:rPr lang="fr-FR" sz="1600" i="1" dirty="0" smtClean="0"/>
              <a:t>(*1)</a:t>
            </a:r>
            <a:r>
              <a:rPr lang="fr-FR" sz="1700" i="1" dirty="0" smtClean="0"/>
              <a:t> Rappelez-vous notre 1</a:t>
            </a:r>
            <a:r>
              <a:rPr lang="fr-FR" sz="1700" i="1" baseline="30000" dirty="0" smtClean="0"/>
              <a:t>er</a:t>
            </a:r>
            <a:r>
              <a:rPr lang="fr-FR" sz="1700" i="1" dirty="0" smtClean="0"/>
              <a:t> Powerpoint! Pour bien mémoriser, il faudra au final faire du VR (visuel remémoré) puis du K (kinesthésique!)</a:t>
            </a:r>
            <a:endParaRPr lang="fr-FR" sz="1700" i="1"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eperes_historiques_no4.jpg"/>
          <p:cNvPicPr>
            <a:picLocks noGrp="1" noChangeAspect="1"/>
          </p:cNvPicPr>
          <p:nvPr>
            <p:ph idx="1"/>
          </p:nvPr>
        </p:nvPicPr>
        <p:blipFill>
          <a:blip r:embed="rId2" cstate="print"/>
          <a:stretch>
            <a:fillRect/>
          </a:stretch>
        </p:blipFill>
        <p:spPr>
          <a:xfrm>
            <a:off x="0" y="0"/>
            <a:ext cx="9144000" cy="6858000"/>
          </a:xfrm>
        </p:spPr>
      </p:pic>
      <p:sp>
        <p:nvSpPr>
          <p:cNvPr id="3" name="ZoneTexte 2"/>
          <p:cNvSpPr txBox="1"/>
          <p:nvPr/>
        </p:nvSpPr>
        <p:spPr>
          <a:xfrm>
            <a:off x="683568" y="260648"/>
            <a:ext cx="7920880" cy="369332"/>
          </a:xfrm>
          <a:prstGeom prst="rect">
            <a:avLst/>
          </a:prstGeom>
          <a:noFill/>
        </p:spPr>
        <p:txBody>
          <a:bodyPr wrap="square" rtlCol="0">
            <a:spAutoFit/>
          </a:bodyPr>
          <a:lstStyle/>
          <a:p>
            <a:r>
              <a:rPr lang="fr-FR" b="1" dirty="0" smtClean="0"/>
              <a:t>	</a:t>
            </a:r>
            <a:r>
              <a:rPr lang="fr-FR" b="1" dirty="0" smtClean="0">
                <a:solidFill>
                  <a:srgbClr val="FF0000"/>
                </a:solidFill>
              </a:rPr>
              <a:t>Notre frise, pour commencer, ressemblera donc plus à ça!</a:t>
            </a:r>
            <a:endParaRPr lang="fr-FR" b="1" dirty="0">
              <a:solidFill>
                <a:srgbClr val="FF0000"/>
              </a:solidFill>
            </a:endParaRPr>
          </a:p>
        </p:txBody>
      </p:sp>
      <p:pic>
        <p:nvPicPr>
          <p:cNvPr id="5" name="Image 4" descr="mq-28-le-consulat-et-l-empire.jpg"/>
          <p:cNvPicPr>
            <a:picLocks noChangeAspect="1"/>
          </p:cNvPicPr>
          <p:nvPr/>
        </p:nvPicPr>
        <p:blipFill>
          <a:blip r:embed="rId3" cstate="print"/>
          <a:stretch>
            <a:fillRect/>
          </a:stretch>
        </p:blipFill>
        <p:spPr>
          <a:xfrm>
            <a:off x="323528" y="2060848"/>
            <a:ext cx="777954" cy="1124744"/>
          </a:xfrm>
          <a:prstGeom prst="rect">
            <a:avLst/>
          </a:prstGeom>
        </p:spPr>
      </p:pic>
      <p:sp>
        <p:nvSpPr>
          <p:cNvPr id="2" name="Espace réservé du pied de page 1"/>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576064"/>
          </a:xfrm>
        </p:spPr>
        <p:txBody>
          <a:bodyPr>
            <a:normAutofit fontScale="90000"/>
          </a:bodyPr>
          <a:lstStyle/>
          <a:p>
            <a:r>
              <a:rPr lang="fr-FR" dirty="0" smtClean="0"/>
              <a:t>	Et ensuite, je fais quoi?</a:t>
            </a:r>
            <a:endParaRPr lang="fr-FR" dirty="0"/>
          </a:p>
        </p:txBody>
      </p:sp>
      <p:sp>
        <p:nvSpPr>
          <p:cNvPr id="3" name="Espace réservé du contenu 2"/>
          <p:cNvSpPr>
            <a:spLocks noGrp="1"/>
          </p:cNvSpPr>
          <p:nvPr>
            <p:ph idx="1"/>
          </p:nvPr>
        </p:nvSpPr>
        <p:spPr>
          <a:xfrm>
            <a:off x="457200" y="836712"/>
            <a:ext cx="8229600" cy="5487888"/>
          </a:xfrm>
        </p:spPr>
        <p:txBody>
          <a:bodyPr>
            <a:normAutofit fontScale="92500" lnSpcReduction="20000"/>
          </a:bodyPr>
          <a:lstStyle/>
          <a:p>
            <a:pPr algn="just"/>
            <a:r>
              <a:rPr lang="fr-FR" dirty="0" smtClean="0"/>
              <a:t>Après la phase de compréhension, de mémorisation… arrive enfin </a:t>
            </a:r>
            <a:r>
              <a:rPr lang="fr-FR" u="sng" dirty="0" smtClean="0">
                <a:solidFill>
                  <a:srgbClr val="0070C0"/>
                </a:solidFill>
              </a:rPr>
              <a:t>la phase de réflexion! </a:t>
            </a:r>
            <a:r>
              <a:rPr lang="fr-FR" dirty="0" smtClean="0"/>
              <a:t>Dans notre cas, pour vérifier que le cours a bien été assimilé, il s’agira donc, par exemple, de se poser les questions suivantes :</a:t>
            </a:r>
          </a:p>
          <a:p>
            <a:pPr algn="just">
              <a:buNone/>
            </a:pPr>
            <a:r>
              <a:rPr lang="fr-FR" dirty="0" smtClean="0"/>
              <a:t>- suis-je capable de faire des liens entre le consulat et l’empire dans l’histoire de France avec une même période qu’aurait connue un autre pays/une autre civilisation, une autre époque? (Oui! Jules César, par exemple, à plusieurs égards, peut se comparer à Napoléon. Comme lui, il voulait que Rome devienne un empire, gouverné par lui seul…)</a:t>
            </a:r>
          </a:p>
          <a:p>
            <a:pPr>
              <a:buNone/>
            </a:pPr>
            <a:endParaRPr lang="fr-FR" dirty="0" smtClean="0"/>
          </a:p>
          <a:p>
            <a:pPr algn="just">
              <a:buNone/>
            </a:pPr>
            <a:r>
              <a:rPr lang="fr-FR" dirty="0" smtClean="0"/>
              <a:t>	</a:t>
            </a:r>
            <a:r>
              <a:rPr lang="fr-FR" dirty="0" smtClean="0">
                <a:solidFill>
                  <a:srgbClr val="FF0000"/>
                </a:solidFill>
              </a:rPr>
              <a:t>On le voit, passer en mode réflexion, en plus de m’aider à vérifier que j’ai bien compris, m’aide à faire des liens. Je donne encore plus de sens à ce que j’apprends… car je l’élargis à mon passé, au futur  et, parfois, à d’autres matières!</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08688"/>
          </a:xfrm>
        </p:spPr>
        <p:txBody>
          <a:bodyPr>
            <a:normAutofit fontScale="90000"/>
          </a:bodyPr>
          <a:lstStyle/>
          <a:p>
            <a:r>
              <a:rPr lang="fr-FR" dirty="0" smtClean="0"/>
              <a:t>		Avant-dernière étape!</a:t>
            </a:r>
            <a:endParaRPr lang="fr-FR" dirty="0"/>
          </a:p>
        </p:txBody>
      </p:sp>
      <p:sp>
        <p:nvSpPr>
          <p:cNvPr id="3" name="Espace réservé du contenu 2"/>
          <p:cNvSpPr>
            <a:spLocks noGrp="1"/>
          </p:cNvSpPr>
          <p:nvPr>
            <p:ph idx="1"/>
          </p:nvPr>
        </p:nvSpPr>
        <p:spPr>
          <a:xfrm>
            <a:off x="467544" y="1484784"/>
            <a:ext cx="8229600" cy="5127848"/>
          </a:xfrm>
        </p:spPr>
        <p:txBody>
          <a:bodyPr/>
          <a:lstStyle/>
          <a:p>
            <a:pPr algn="just"/>
            <a:r>
              <a:rPr lang="fr-FR" dirty="0" smtClean="0"/>
              <a:t>C’est l’étape qu’il ne faut pas louper! </a:t>
            </a:r>
          </a:p>
          <a:p>
            <a:pPr algn="just"/>
            <a:r>
              <a:rPr lang="fr-FR" dirty="0" smtClean="0">
                <a:solidFill>
                  <a:srgbClr val="0070C0"/>
                </a:solidFill>
              </a:rPr>
              <a:t>Pourquoi? Car </a:t>
            </a:r>
            <a:r>
              <a:rPr lang="fr-FR" b="1" u="sng" dirty="0" smtClean="0">
                <a:solidFill>
                  <a:srgbClr val="0070C0"/>
                </a:solidFill>
              </a:rPr>
              <a:t>l’étape d’expression </a:t>
            </a:r>
            <a:r>
              <a:rPr lang="fr-FR" dirty="0" smtClean="0">
                <a:solidFill>
                  <a:srgbClr val="0070C0"/>
                </a:solidFill>
              </a:rPr>
              <a:t>sera celle qui permettra à l’élève de ne pas garder le savoir dans sa tête! </a:t>
            </a:r>
            <a:r>
              <a:rPr lang="fr-FR" dirty="0" smtClean="0"/>
              <a:t>Combien de fois, effectivement, entend-on des élèves déçus de leur note alors qu’ils avaient vraiment appris?</a:t>
            </a:r>
          </a:p>
          <a:p>
            <a:pPr algn="just"/>
            <a:r>
              <a:rPr lang="fr-FR" dirty="0" smtClean="0"/>
              <a:t>Ils avaient en fait compris, mémorisé, peut-être même réfléchi à la chose… mais ils ne l’avait jamais (ou si peu) oralisée et/ou écrite!</a:t>
            </a:r>
          </a:p>
          <a:p>
            <a:pPr algn="just"/>
            <a:r>
              <a:rPr lang="fr-FR" dirty="0" smtClean="0"/>
              <a:t>S’exprimer, c’est ce qui obligera l’élève à vérifier qu’il sait dire clairement ce qu’il a appris!</a:t>
            </a:r>
            <a:endParaRPr lang="fr-FR"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CQFD (n°1)</a:t>
            </a:r>
            <a:endParaRPr lang="fr-FR" dirty="0"/>
          </a:p>
        </p:txBody>
      </p:sp>
      <p:pic>
        <p:nvPicPr>
          <p:cNvPr id="4" name="Espace réservé du contenu 3" descr="boileau.jpg"/>
          <p:cNvPicPr>
            <a:picLocks noGrp="1" noChangeAspect="1"/>
          </p:cNvPicPr>
          <p:nvPr>
            <p:ph idx="1"/>
          </p:nvPr>
        </p:nvPicPr>
        <p:blipFill>
          <a:blip r:embed="rId2" cstate="print"/>
          <a:stretch>
            <a:fillRect/>
          </a:stretch>
        </p:blipFill>
        <p:spPr>
          <a:xfrm>
            <a:off x="1187624" y="2420888"/>
            <a:ext cx="6264696" cy="3528392"/>
          </a:xfrm>
        </p:spPr>
      </p:pic>
      <p:sp>
        <p:nvSpPr>
          <p:cNvPr id="3" name="Espace réservé du pied de page 2"/>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CQFD (n°2)</a:t>
            </a:r>
            <a:endParaRPr lang="fr-FR" dirty="0"/>
          </a:p>
        </p:txBody>
      </p:sp>
      <p:pic>
        <p:nvPicPr>
          <p:cNvPr id="4" name="Espace réservé du contenu 3" descr="einstein.jpg"/>
          <p:cNvPicPr>
            <a:picLocks noGrp="1" noChangeAspect="1"/>
          </p:cNvPicPr>
          <p:nvPr>
            <p:ph idx="1"/>
          </p:nvPr>
        </p:nvPicPr>
        <p:blipFill>
          <a:blip r:embed="rId2" cstate="print"/>
          <a:stretch>
            <a:fillRect/>
          </a:stretch>
        </p:blipFill>
        <p:spPr>
          <a:xfrm>
            <a:off x="1259632" y="2132856"/>
            <a:ext cx="6336704" cy="3744416"/>
          </a:xfrm>
        </p:spPr>
      </p:pic>
      <p:sp>
        <p:nvSpPr>
          <p:cNvPr id="3" name="Espace réservé du pied de page 2"/>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9144000" cy="576064"/>
          </a:xfrm>
        </p:spPr>
        <p:txBody>
          <a:bodyPr>
            <a:normAutofit/>
          </a:bodyPr>
          <a:lstStyle/>
          <a:p>
            <a:r>
              <a:rPr lang="fr-FR" sz="3000" dirty="0" smtClean="0"/>
              <a:t>    Comment faire pour donner raison à notre cher Albert?</a:t>
            </a:r>
            <a:endParaRPr lang="fr-FR" sz="3000" dirty="0"/>
          </a:p>
        </p:txBody>
      </p:sp>
      <p:sp>
        <p:nvSpPr>
          <p:cNvPr id="3" name="Espace réservé du contenu 2"/>
          <p:cNvSpPr>
            <a:spLocks noGrp="1"/>
          </p:cNvSpPr>
          <p:nvPr>
            <p:ph idx="1"/>
          </p:nvPr>
        </p:nvSpPr>
        <p:spPr>
          <a:xfrm>
            <a:off x="0" y="1268760"/>
            <a:ext cx="9144000" cy="5055840"/>
          </a:xfrm>
        </p:spPr>
        <p:txBody>
          <a:bodyPr>
            <a:normAutofit/>
          </a:bodyPr>
          <a:lstStyle/>
          <a:p>
            <a:pPr>
              <a:buNone/>
            </a:pPr>
            <a:r>
              <a:rPr lang="fr-FR" dirty="0" smtClean="0"/>
              <a:t>	L’expérience a montré que pour dire/écrire clairement quelque chose, on devait être capable de le dire de 3 façon :</a:t>
            </a:r>
          </a:p>
          <a:p>
            <a:pPr marL="514350" indent="-514350">
              <a:buAutoNum type="arabicParenR"/>
            </a:pPr>
            <a:r>
              <a:rPr lang="fr-FR" dirty="0" smtClean="0">
                <a:solidFill>
                  <a:srgbClr val="FF0000"/>
                </a:solidFill>
              </a:rPr>
              <a:t>En langage familier</a:t>
            </a:r>
          </a:p>
          <a:p>
            <a:pPr marL="514350" indent="-514350">
              <a:buAutoNum type="arabicParenR"/>
            </a:pPr>
            <a:r>
              <a:rPr lang="fr-FR" dirty="0" smtClean="0">
                <a:solidFill>
                  <a:srgbClr val="FF0000"/>
                </a:solidFill>
              </a:rPr>
              <a:t>En langage courant</a:t>
            </a:r>
          </a:p>
          <a:p>
            <a:pPr marL="514350" indent="-514350">
              <a:buAutoNum type="arabicParenR"/>
            </a:pPr>
            <a:r>
              <a:rPr lang="fr-FR" dirty="0" smtClean="0">
                <a:solidFill>
                  <a:srgbClr val="FF0000"/>
                </a:solidFill>
              </a:rPr>
              <a:t>En langage soutenu</a:t>
            </a:r>
          </a:p>
          <a:p>
            <a:pPr marL="514350" indent="-514350">
              <a:buAutoNum type="arabicParenR"/>
            </a:pPr>
            <a:endParaRPr lang="fr-FR" dirty="0" smtClean="0"/>
          </a:p>
          <a:p>
            <a:pPr marL="514350" indent="-514350" algn="just">
              <a:buNone/>
            </a:pPr>
            <a:r>
              <a:rPr lang="fr-FR" sz="1800" dirty="0" smtClean="0"/>
              <a:t>	Obliger l’élève à s’exprimer en passant par ses trois strates va lui faire comprendre l’importance de dire avec des mots simples (et compréhensibles par tous) une notion peut-être ardue au départ!</a:t>
            </a:r>
          </a:p>
          <a:p>
            <a:pPr marL="514350" indent="-514350" algn="just">
              <a:buNone/>
            </a:pPr>
            <a:r>
              <a:rPr lang="fr-FR" sz="1800" dirty="0"/>
              <a:t>	</a:t>
            </a:r>
            <a:r>
              <a:rPr lang="fr-FR" sz="1800" dirty="0" smtClean="0"/>
              <a:t> Cela va aussi lui permettre d’éviter bien des déconvenues en compartimentant bien ces trois niveaux de langue (on peut parler en familier avec ses amis, histoire de vérifier entre nous qu’on a bien compris, mémorisé et réfléchi… mais on ne parle qu’en langage soutenu avec le professeur… en utilisant bien les mots-clés appris en cours!</a:t>
            </a:r>
            <a:endParaRPr lang="fr-FR" sz="1800"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636680"/>
          </a:xfrm>
        </p:spPr>
        <p:txBody>
          <a:bodyPr>
            <a:normAutofit fontScale="90000"/>
          </a:bodyPr>
          <a:lstStyle/>
          <a:p>
            <a:r>
              <a:rPr lang="fr-FR" dirty="0" smtClean="0"/>
              <a:t>			Un exemple?</a:t>
            </a:r>
            <a:endParaRPr lang="fr-FR" dirty="0"/>
          </a:p>
        </p:txBody>
      </p:sp>
      <p:sp>
        <p:nvSpPr>
          <p:cNvPr id="3" name="Espace réservé du contenu 2"/>
          <p:cNvSpPr>
            <a:spLocks noGrp="1"/>
          </p:cNvSpPr>
          <p:nvPr>
            <p:ph idx="1"/>
          </p:nvPr>
        </p:nvSpPr>
        <p:spPr>
          <a:xfrm>
            <a:off x="0" y="1052736"/>
            <a:ext cx="9144000" cy="5805264"/>
          </a:xfrm>
        </p:spPr>
        <p:txBody>
          <a:bodyPr/>
          <a:lstStyle/>
          <a:p>
            <a:pPr>
              <a:buNone/>
            </a:pPr>
            <a:r>
              <a:rPr lang="fr-FR" dirty="0" smtClean="0"/>
              <a:t>				Le consulat et l’empire…</a:t>
            </a:r>
          </a:p>
          <a:p>
            <a:pPr marL="342900" indent="-342900" algn="just">
              <a:buAutoNum type="arabicParenR"/>
            </a:pPr>
            <a:r>
              <a:rPr lang="fr-FR" sz="1600" b="1" u="sng" dirty="0" smtClean="0">
                <a:effectLst>
                  <a:outerShdw blurRad="38100" dist="38100" dir="2700000" algn="tl">
                    <a:srgbClr val="000000">
                      <a:alpha val="43137"/>
                    </a:srgbClr>
                  </a:outerShdw>
                </a:effectLst>
              </a:rPr>
              <a:t>En familier </a:t>
            </a:r>
            <a:r>
              <a:rPr lang="fr-FR" sz="1600" dirty="0" smtClean="0">
                <a:effectLst>
                  <a:outerShdw blurRad="38100" dist="38100" dir="2700000" algn="tl">
                    <a:srgbClr val="000000">
                      <a:alpha val="43137"/>
                    </a:srgbClr>
                  </a:outerShdw>
                </a:effectLst>
              </a:rPr>
              <a:t>: </a:t>
            </a:r>
            <a:r>
              <a:rPr lang="fr-FR" sz="1600" dirty="0" smtClean="0"/>
              <a:t>Ouais, bon, en gros… Napoléon, il a envoyé baladé le régime précédent avec tout plein de chefs qui se crêpaient le chignon et qui n’étaient jamais d’accord (bonjour le bazar!)! Il l’a remplacé par le Consulat pour montrer que c’était le seul chef! Ca duré jusqu’en 1804… et vu que personne ne ramenait sa fraise et que ses premières décisions politiques ont plutôt été heureuses, il s’est dit :  « quitte à être le seul chef, autant que je le sois carrément à fond! Et si je créais un Empire où je m’autoproclamerai empereur? » Il a donc fait tout ça… et ça a duré jusqu’en 1815! Talentueux le gars quand même!</a:t>
            </a:r>
          </a:p>
          <a:p>
            <a:pPr marL="342900" indent="-342900" algn="just">
              <a:buAutoNum type="arabicParenR"/>
            </a:pPr>
            <a:r>
              <a:rPr lang="fr-FR" sz="1600" b="1" u="sng" dirty="0" smtClean="0">
                <a:effectLst>
                  <a:outerShdw blurRad="38100" dist="38100" dir="2700000" algn="tl">
                    <a:srgbClr val="000000">
                      <a:alpha val="43137"/>
                    </a:srgbClr>
                  </a:outerShdw>
                </a:effectLst>
              </a:rPr>
              <a:t>En courant </a:t>
            </a:r>
            <a:r>
              <a:rPr lang="fr-FR" sz="1600" dirty="0" smtClean="0">
                <a:effectLst>
                  <a:outerShdw blurRad="38100" dist="38100" dir="2700000" algn="tl">
                    <a:srgbClr val="000000">
                      <a:alpha val="43137"/>
                    </a:srgbClr>
                  </a:outerShdw>
                </a:effectLst>
              </a:rPr>
              <a:t>: </a:t>
            </a:r>
            <a:r>
              <a:rPr lang="fr-FR" sz="1600" dirty="0" smtClean="0"/>
              <a:t>l</a:t>
            </a:r>
            <a:r>
              <a:rPr lang="fr-FR" sz="1600" dirty="0" smtClean="0">
                <a:solidFill>
                  <a:schemeClr val="tx1">
                    <a:lumMod val="95000"/>
                    <a:lumOff val="5000"/>
                  </a:schemeClr>
                </a:solidFill>
              </a:rPr>
              <a:t>e </a:t>
            </a:r>
            <a:r>
              <a:rPr lang="fr-FR" sz="1600" b="1" dirty="0" smtClean="0">
                <a:solidFill>
                  <a:srgbClr val="FF0000"/>
                </a:solidFill>
              </a:rPr>
              <a:t>Consulat</a:t>
            </a:r>
            <a:r>
              <a:rPr lang="fr-FR" sz="1600" b="1" dirty="0" smtClean="0">
                <a:solidFill>
                  <a:schemeClr val="tx1">
                    <a:lumMod val="95000"/>
                    <a:lumOff val="5000"/>
                  </a:schemeClr>
                </a:solidFill>
              </a:rPr>
              <a:t>,</a:t>
            </a:r>
            <a:r>
              <a:rPr lang="fr-FR" sz="1600" dirty="0" smtClean="0">
                <a:solidFill>
                  <a:schemeClr val="tx1">
                    <a:lumMod val="95000"/>
                    <a:lumOff val="5000"/>
                  </a:schemeClr>
                </a:solidFill>
              </a:rPr>
              <a:t> est un régime politique français issu d’un coup d'État qui a renversé le régime précédent. </a:t>
            </a:r>
            <a:r>
              <a:rPr lang="fr-FR" sz="1600" b="1" dirty="0" smtClean="0">
                <a:solidFill>
                  <a:srgbClr val="FF0000"/>
                </a:solidFill>
              </a:rPr>
              <a:t>Le régime devient alors un régime politique autoritaire avec Napoléon Bonaparte pour seul chef ! Le Consulat a duré jusqu'au 18 mai 1804,</a:t>
            </a:r>
            <a:r>
              <a:rPr lang="fr-FR" sz="1600" b="1" dirty="0" smtClean="0">
                <a:solidFill>
                  <a:schemeClr val="tx1">
                    <a:lumMod val="95000"/>
                    <a:lumOff val="5000"/>
                  </a:schemeClr>
                </a:solidFill>
              </a:rPr>
              <a:t> </a:t>
            </a:r>
            <a:r>
              <a:rPr lang="fr-FR" sz="1600" b="1" dirty="0" smtClean="0">
                <a:solidFill>
                  <a:srgbClr val="FF0000"/>
                </a:solidFill>
              </a:rPr>
              <a:t>fin de la Première République française. Ensuite, finie la république… nous aurons affaire à un Empire. .. Jusqu’en 1815!</a:t>
            </a:r>
          </a:p>
          <a:p>
            <a:pPr marL="342900" indent="-342900" algn="just">
              <a:buAutoNum type="arabicParenR"/>
            </a:pPr>
            <a:r>
              <a:rPr lang="fr-FR" sz="1600" b="1" u="sng" dirty="0" smtClean="0">
                <a:effectLst>
                  <a:outerShdw blurRad="38100" dist="38100" dir="2700000" algn="tl">
                    <a:srgbClr val="000000">
                      <a:alpha val="43137"/>
                    </a:srgbClr>
                  </a:outerShdw>
                </a:effectLst>
              </a:rPr>
              <a:t>En soutenu </a:t>
            </a:r>
            <a:r>
              <a:rPr lang="fr-FR" sz="1600" b="1" dirty="0" smtClean="0">
                <a:effectLst>
                  <a:outerShdw blurRad="38100" dist="38100" dir="2700000" algn="tl">
                    <a:srgbClr val="000000">
                      <a:alpha val="43137"/>
                    </a:srgbClr>
                  </a:outerShdw>
                </a:effectLst>
              </a:rPr>
              <a:t>: </a:t>
            </a:r>
            <a:r>
              <a:rPr lang="fr-FR" sz="1600" dirty="0" smtClean="0"/>
              <a:t>l</a:t>
            </a:r>
            <a:r>
              <a:rPr lang="fr-FR" sz="1600" dirty="0" smtClean="0">
                <a:solidFill>
                  <a:schemeClr val="tx1">
                    <a:lumMod val="95000"/>
                    <a:lumOff val="5000"/>
                  </a:schemeClr>
                </a:solidFill>
              </a:rPr>
              <a:t>e </a:t>
            </a:r>
            <a:r>
              <a:rPr lang="fr-FR" sz="1600" b="1" dirty="0" smtClean="0">
                <a:solidFill>
                  <a:srgbClr val="FF0000"/>
                </a:solidFill>
              </a:rPr>
              <a:t>Consulat</a:t>
            </a:r>
            <a:r>
              <a:rPr lang="fr-FR" sz="1600" b="1" dirty="0" smtClean="0">
                <a:solidFill>
                  <a:schemeClr val="tx1">
                    <a:lumMod val="95000"/>
                    <a:lumOff val="5000"/>
                  </a:schemeClr>
                </a:solidFill>
              </a:rPr>
              <a:t> est un </a:t>
            </a:r>
            <a:r>
              <a:rPr lang="fr-FR" sz="1600" dirty="0" smtClean="0">
                <a:solidFill>
                  <a:schemeClr val="tx1">
                    <a:lumMod val="95000"/>
                    <a:lumOff val="5000"/>
                  </a:schemeClr>
                </a:solidFill>
              </a:rPr>
              <a:t>régime politique français issu d’un coup d'État qui a renversé le régime précédent. </a:t>
            </a:r>
            <a:r>
              <a:rPr lang="fr-FR" sz="1600" b="1" dirty="0" smtClean="0">
                <a:solidFill>
                  <a:srgbClr val="FF0000"/>
                </a:solidFill>
              </a:rPr>
              <a:t>Le régime devient dès lors un régime politique autoritaire dirigé en réalité par le seul Premier consul Napoléon Bonaparte </a:t>
            </a:r>
            <a:r>
              <a:rPr lang="fr-FR" sz="1600" dirty="0" smtClean="0">
                <a:solidFill>
                  <a:schemeClr val="tx1">
                    <a:lumMod val="95000"/>
                    <a:lumOff val="5000"/>
                  </a:schemeClr>
                </a:solidFill>
              </a:rPr>
              <a:t>qui deviendra </a:t>
            </a:r>
            <a:r>
              <a:rPr lang="fr-FR" sz="1600" dirty="0" smtClean="0">
                <a:solidFill>
                  <a:srgbClr val="FF0000"/>
                </a:solidFill>
              </a:rPr>
              <a:t>consul à vie en 1802. </a:t>
            </a:r>
            <a:r>
              <a:rPr lang="fr-FR" sz="1600" b="1" dirty="0" smtClean="0">
                <a:solidFill>
                  <a:srgbClr val="FF0000"/>
                </a:solidFill>
              </a:rPr>
              <a:t>Le Consulat a duré jusqu'au 18 mai 1804,</a:t>
            </a:r>
            <a:r>
              <a:rPr lang="fr-FR" sz="1600" b="1" dirty="0" smtClean="0">
                <a:solidFill>
                  <a:schemeClr val="tx1">
                    <a:lumMod val="95000"/>
                    <a:lumOff val="5000"/>
                  </a:schemeClr>
                </a:solidFill>
              </a:rPr>
              <a:t> </a:t>
            </a:r>
            <a:r>
              <a:rPr lang="fr-FR" sz="1600" b="1" dirty="0" smtClean="0">
                <a:solidFill>
                  <a:srgbClr val="FF0000"/>
                </a:solidFill>
              </a:rPr>
              <a:t>date de la fin de la Première République française et de la proclamation du Premier Empire qui se terminera en 1815, date de la chute de Napoléon.</a:t>
            </a:r>
            <a:endParaRPr lang="fr-FR" sz="1600"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229600" cy="780696"/>
          </a:xfrm>
        </p:spPr>
        <p:txBody>
          <a:bodyPr>
            <a:normAutofit fontScale="90000"/>
          </a:bodyPr>
          <a:lstStyle/>
          <a:p>
            <a:r>
              <a:rPr lang="fr-FR" dirty="0" smtClean="0"/>
              <a:t>			Et pour finir…</a:t>
            </a:r>
            <a:endParaRPr lang="fr-FR" dirty="0"/>
          </a:p>
        </p:txBody>
      </p:sp>
      <p:sp>
        <p:nvSpPr>
          <p:cNvPr id="3" name="Espace réservé du contenu 2"/>
          <p:cNvSpPr>
            <a:spLocks noGrp="1"/>
          </p:cNvSpPr>
          <p:nvPr>
            <p:ph idx="1"/>
          </p:nvPr>
        </p:nvSpPr>
        <p:spPr>
          <a:xfrm>
            <a:off x="0" y="836712"/>
            <a:ext cx="9144000" cy="5760640"/>
          </a:xfrm>
        </p:spPr>
        <p:txBody>
          <a:bodyPr>
            <a:normAutofit fontScale="92500"/>
          </a:bodyPr>
          <a:lstStyle/>
          <a:p>
            <a:pPr algn="just">
              <a:buNone/>
            </a:pPr>
            <a:r>
              <a:rPr lang="fr-FR" dirty="0" smtClean="0"/>
              <a:t>Pour être sûr et certain de garder très longtemps tout cela (on le garde parfois à vie!), il conviendra dès lors de </a:t>
            </a:r>
            <a:r>
              <a:rPr lang="fr-FR" u="sng" dirty="0" smtClean="0">
                <a:solidFill>
                  <a:srgbClr val="0070C0"/>
                </a:solidFill>
              </a:rPr>
              <a:t>transférer l’information</a:t>
            </a:r>
            <a:r>
              <a:rPr lang="fr-FR" dirty="0" smtClean="0"/>
              <a:t>!</a:t>
            </a:r>
          </a:p>
          <a:p>
            <a:pPr algn="just">
              <a:buNone/>
            </a:pPr>
            <a:endParaRPr lang="fr-FR" dirty="0" smtClean="0"/>
          </a:p>
          <a:p>
            <a:pPr algn="just">
              <a:buNone/>
            </a:pPr>
            <a:r>
              <a:rPr lang="fr-FR" dirty="0" smtClean="0"/>
              <a:t>Ca veut dire quoi?</a:t>
            </a:r>
          </a:p>
          <a:p>
            <a:pPr algn="just">
              <a:buNone/>
            </a:pPr>
            <a:endParaRPr lang="fr-FR" dirty="0" smtClean="0"/>
          </a:p>
          <a:p>
            <a:pPr algn="just">
              <a:buNone/>
            </a:pPr>
            <a:r>
              <a:rPr lang="fr-FR" dirty="0" smtClean="0"/>
              <a:t>	</a:t>
            </a:r>
            <a:r>
              <a:rPr lang="fr-FR" dirty="0" smtClean="0">
                <a:solidFill>
                  <a:srgbClr val="FF0000"/>
                </a:solidFill>
              </a:rPr>
              <a:t>Transférer, cela signifie, créer une ligne du temps et se représenter dans le futur plusieurs point où l’on se voit/s’entend (</a:t>
            </a:r>
            <a:r>
              <a:rPr lang="fr-FR" dirty="0" err="1" smtClean="0">
                <a:solidFill>
                  <a:srgbClr val="FF0000"/>
                </a:solidFill>
              </a:rPr>
              <a:t>re</a:t>
            </a:r>
            <a:r>
              <a:rPr lang="fr-FR" dirty="0" smtClean="0">
                <a:solidFill>
                  <a:srgbClr val="FF0000"/>
                </a:solidFill>
              </a:rPr>
              <a:t>)dire cette information nouvellement apprise…</a:t>
            </a:r>
          </a:p>
          <a:p>
            <a:pPr algn="just">
              <a:buNone/>
            </a:pPr>
            <a:endParaRPr lang="fr-FR" dirty="0" smtClean="0"/>
          </a:p>
          <a:p>
            <a:pPr>
              <a:buNone/>
            </a:pPr>
            <a:r>
              <a:rPr lang="fr-FR" dirty="0" smtClean="0"/>
              <a:t>	Intérêt de cette approche? En transférant, vous permettez à votre cerveau de garder l’information car celui-ci « sait » désormais que ce que vous avez stocké devra être, tôt ou tard, réactivé! Magique, non?</a:t>
            </a:r>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eperes_historiques_no4.jpg"/>
          <p:cNvPicPr>
            <a:picLocks noGrp="1" noChangeAspect="1"/>
          </p:cNvPicPr>
          <p:nvPr>
            <p:ph idx="1"/>
          </p:nvPr>
        </p:nvPicPr>
        <p:blipFill>
          <a:blip r:embed="rId2" cstate="print"/>
          <a:stretch>
            <a:fillRect/>
          </a:stretch>
        </p:blipFill>
        <p:spPr>
          <a:xfrm>
            <a:off x="0" y="0"/>
            <a:ext cx="9144000" cy="6858000"/>
          </a:xfrm>
        </p:spPr>
      </p:pic>
      <p:sp>
        <p:nvSpPr>
          <p:cNvPr id="2" name="Espace réservé du pied de page 1"/>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704088"/>
            <a:ext cx="9144000" cy="564672"/>
          </a:xfrm>
        </p:spPr>
        <p:txBody>
          <a:bodyPr>
            <a:noAutofit/>
          </a:bodyPr>
          <a:lstStyle/>
          <a:p>
            <a:r>
              <a:rPr lang="fr-FR" sz="2500" b="1" dirty="0" smtClean="0"/>
              <a:t>Une fois ma leçon terminée, ma frise, elle ressemblera à quoi alors?</a:t>
            </a:r>
            <a:endParaRPr lang="fr-FR" sz="2500" b="1" dirty="0"/>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endParaRPr lang="fr-FR" dirty="0" smtClean="0"/>
          </a:p>
          <a:p>
            <a:pPr>
              <a:buNone/>
            </a:pPr>
            <a:r>
              <a:rPr lang="fr-FR" sz="4000" b="1" dirty="0" smtClean="0"/>
              <a:t>	</a:t>
            </a:r>
            <a:r>
              <a:rPr lang="fr-FR" sz="4000" b="1" dirty="0"/>
              <a:t> </a:t>
            </a:r>
            <a:r>
              <a:rPr lang="fr-FR" sz="4000" b="1" dirty="0" smtClean="0"/>
              <a:t> </a:t>
            </a:r>
            <a:r>
              <a:rPr lang="fr-FR" sz="8000" b="1" dirty="0" smtClean="0"/>
              <a:t>A votre avis???</a:t>
            </a:r>
            <a:endParaRPr lang="fr-FR" sz="8000" b="1"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eperes_historiques_no4.jpg"/>
          <p:cNvPicPr>
            <a:picLocks noGrp="1" noChangeAspect="1"/>
          </p:cNvPicPr>
          <p:nvPr>
            <p:ph idx="1"/>
          </p:nvPr>
        </p:nvPicPr>
        <p:blipFill>
          <a:blip r:embed="rId2" cstate="print"/>
          <a:stretch>
            <a:fillRect/>
          </a:stretch>
        </p:blipFill>
        <p:spPr>
          <a:xfrm>
            <a:off x="0" y="0"/>
            <a:ext cx="9144000" cy="6858000"/>
          </a:xfrm>
        </p:spPr>
      </p:pic>
      <p:sp>
        <p:nvSpPr>
          <p:cNvPr id="3" name="ZoneTexte 2"/>
          <p:cNvSpPr txBox="1"/>
          <p:nvPr/>
        </p:nvSpPr>
        <p:spPr>
          <a:xfrm>
            <a:off x="683568" y="260648"/>
            <a:ext cx="7920880" cy="369332"/>
          </a:xfrm>
          <a:prstGeom prst="rect">
            <a:avLst/>
          </a:prstGeom>
          <a:noFill/>
        </p:spPr>
        <p:txBody>
          <a:bodyPr wrap="square" rtlCol="0">
            <a:spAutoFit/>
          </a:bodyPr>
          <a:lstStyle/>
          <a:p>
            <a:r>
              <a:rPr lang="fr-FR" b="1" dirty="0" smtClean="0"/>
              <a:t>	</a:t>
            </a:r>
            <a:r>
              <a:rPr lang="fr-FR" b="1" dirty="0" smtClean="0">
                <a:solidFill>
                  <a:srgbClr val="FF0000"/>
                </a:solidFill>
              </a:rPr>
              <a:t>Notre frise, pour commencer, ressemblera donc plus à ça!</a:t>
            </a:r>
            <a:endParaRPr lang="fr-FR" b="1" dirty="0">
              <a:solidFill>
                <a:srgbClr val="FF0000"/>
              </a:solidFill>
            </a:endParaRPr>
          </a:p>
        </p:txBody>
      </p:sp>
      <p:pic>
        <p:nvPicPr>
          <p:cNvPr id="5" name="Image 4" descr="mq-28-le-consulat-et-l-empire.jpg"/>
          <p:cNvPicPr>
            <a:picLocks noChangeAspect="1"/>
          </p:cNvPicPr>
          <p:nvPr/>
        </p:nvPicPr>
        <p:blipFill>
          <a:blip r:embed="rId3" cstate="print"/>
          <a:stretch>
            <a:fillRect/>
          </a:stretch>
        </p:blipFill>
        <p:spPr>
          <a:xfrm>
            <a:off x="323528" y="2060848"/>
            <a:ext cx="777954" cy="1124744"/>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647577"/>
            <a:ext cx="722111" cy="1008583"/>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597" y="4923410"/>
            <a:ext cx="1151113" cy="864096"/>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1799" y="1677385"/>
            <a:ext cx="1224137" cy="908720"/>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4287" y="3185592"/>
            <a:ext cx="1785671" cy="1440160"/>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6335" y="5772698"/>
            <a:ext cx="1217419" cy="1049462"/>
          </a:xfrm>
          <a:prstGeom prst="rect">
            <a:avLst/>
          </a:prstGeom>
        </p:spPr>
      </p:pic>
      <p:pic>
        <p:nvPicPr>
          <p:cNvPr id="10" name="Imag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61097" y="1002905"/>
            <a:ext cx="878210" cy="308420"/>
          </a:xfrm>
          <a:prstGeom prst="rect">
            <a:avLst/>
          </a:prstGeom>
        </p:spPr>
      </p:pic>
      <p:pic>
        <p:nvPicPr>
          <p:cNvPr id="11" name="Imag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43888" y="1785485"/>
            <a:ext cx="595009" cy="785812"/>
          </a:xfrm>
          <a:prstGeom prst="rect">
            <a:avLst/>
          </a:prstGeom>
        </p:spPr>
      </p:pic>
      <p:pic>
        <p:nvPicPr>
          <p:cNvPr id="12" name="Imag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08103" y="1647577"/>
            <a:ext cx="975705" cy="919162"/>
          </a:xfrm>
          <a:prstGeom prst="rect">
            <a:avLst/>
          </a:prstGeom>
        </p:spPr>
      </p:pic>
      <p:sp>
        <p:nvSpPr>
          <p:cNvPr id="13" name="Espace réservé du pied de page 12"/>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C’est mieux non?</a:t>
            </a:r>
            <a:endParaRPr lang="fr-FR" dirty="0"/>
          </a:p>
        </p:txBody>
      </p:sp>
      <p:sp>
        <p:nvSpPr>
          <p:cNvPr id="3" name="Espace réservé du contenu 2"/>
          <p:cNvSpPr>
            <a:spLocks noGrp="1"/>
          </p:cNvSpPr>
          <p:nvPr>
            <p:ph idx="1"/>
          </p:nvPr>
        </p:nvSpPr>
        <p:spPr/>
        <p:txBody>
          <a:bodyPr>
            <a:normAutofit/>
          </a:bodyPr>
          <a:lstStyle/>
          <a:p>
            <a:pPr algn="just"/>
            <a:r>
              <a:rPr lang="fr-FR" dirty="0" smtClean="0"/>
              <a:t>N’oubliez pas que la version numérique de cette frise chronologique est toute petite pour les besoins de la réalisation de ce Powerpoint… Rien ne vous empêche, dans la vraie vie, d’en faire une beaucoup plus grande!</a:t>
            </a:r>
          </a:p>
          <a:p>
            <a:pPr algn="just"/>
            <a:r>
              <a:rPr lang="fr-FR" dirty="0" smtClean="0"/>
              <a:t>-Pour chaque date : </a:t>
            </a:r>
            <a:r>
              <a:rPr lang="fr-FR" dirty="0" smtClean="0"/>
              <a:t>votre </a:t>
            </a:r>
            <a:r>
              <a:rPr lang="fr-FR" dirty="0" smtClean="0"/>
              <a:t>image doit faciliter </a:t>
            </a:r>
            <a:r>
              <a:rPr lang="fr-FR" dirty="0" smtClean="0"/>
              <a:t>le processus VR-K</a:t>
            </a:r>
            <a:r>
              <a:rPr lang="fr-FR" dirty="0" smtClean="0"/>
              <a:t>! (revoir 1</a:t>
            </a:r>
            <a:r>
              <a:rPr lang="fr-FR" baseline="30000" dirty="0" smtClean="0"/>
              <a:t>er</a:t>
            </a:r>
            <a:r>
              <a:rPr lang="fr-FR" dirty="0" smtClean="0"/>
              <a:t> Powerpoint)</a:t>
            </a:r>
            <a:endParaRPr lang="fr-FR" dirty="0" smtClean="0"/>
          </a:p>
          <a:p>
            <a:pPr algn="just"/>
            <a:r>
              <a:rPr lang="fr-FR" dirty="0" smtClean="0"/>
              <a:t>Votre image </a:t>
            </a:r>
            <a:r>
              <a:rPr lang="fr-FR" dirty="0" smtClean="0"/>
              <a:t>analogique </a:t>
            </a:r>
            <a:r>
              <a:rPr lang="fr-FR" dirty="0" smtClean="0"/>
              <a:t>peut se </a:t>
            </a:r>
            <a:r>
              <a:rPr lang="fr-FR" dirty="0" smtClean="0"/>
              <a:t>préciser et nuancer ensuite avec du digital!</a:t>
            </a:r>
          </a:p>
          <a:p>
            <a:pPr algn="just"/>
            <a:r>
              <a:rPr lang="fr-FR" dirty="0" smtClean="0"/>
              <a:t>Votre image, vous pouvez la </a:t>
            </a:r>
            <a:r>
              <a:rPr lang="fr-FR" dirty="0" smtClean="0"/>
              <a:t>grossir, mettre en mouvement </a:t>
            </a:r>
            <a:r>
              <a:rPr lang="fr-FR" dirty="0" smtClean="0"/>
              <a:t>et lui rajouter </a:t>
            </a:r>
            <a:r>
              <a:rPr lang="fr-FR" dirty="0" smtClean="0"/>
              <a:t>des sous-titres!</a:t>
            </a:r>
            <a:endParaRPr lang="fr-FR"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864096"/>
          </a:xfrm>
        </p:spPr>
        <p:txBody>
          <a:bodyPr>
            <a:noAutofit/>
          </a:bodyPr>
          <a:lstStyle/>
          <a:p>
            <a:pPr algn="just"/>
            <a:r>
              <a:rPr lang="fr-FR" sz="3000" b="1" dirty="0" smtClean="0">
                <a:solidFill>
                  <a:srgbClr val="FF0000"/>
                </a:solidFill>
              </a:rPr>
              <a:t>Imaginez maintenant le calvaire de celles et ceux à qui ont a obligé d’apprendre ces dates… comme ça!</a:t>
            </a:r>
            <a:endParaRPr lang="fr-FR" sz="3000" b="1" dirty="0">
              <a:solidFill>
                <a:srgbClr val="FF0000"/>
              </a:solidFill>
            </a:endParaRPr>
          </a:p>
        </p:txBody>
      </p:sp>
      <p:sp>
        <p:nvSpPr>
          <p:cNvPr id="3" name="Espace réservé du contenu 2"/>
          <p:cNvSpPr>
            <a:spLocks noGrp="1"/>
          </p:cNvSpPr>
          <p:nvPr>
            <p:ph idx="1"/>
          </p:nvPr>
        </p:nvSpPr>
        <p:spPr>
          <a:xfrm>
            <a:off x="0" y="1412776"/>
            <a:ext cx="9144000" cy="5445224"/>
          </a:xfrm>
        </p:spPr>
        <p:txBody>
          <a:bodyPr>
            <a:normAutofit fontScale="92500" lnSpcReduction="10000"/>
          </a:bodyPr>
          <a:lstStyle/>
          <a:p>
            <a:r>
              <a:rPr lang="fr-FR" dirty="0" smtClean="0"/>
              <a:t>Septembre 1792 : </a:t>
            </a:r>
            <a:r>
              <a:rPr lang="fr-FR" b="1" dirty="0" smtClean="0"/>
              <a:t>Proclamation de la République</a:t>
            </a:r>
            <a:r>
              <a:rPr lang="fr-FR" dirty="0" smtClean="0"/>
              <a:t> </a:t>
            </a:r>
          </a:p>
          <a:p>
            <a:r>
              <a:rPr lang="fr-FR" dirty="0" smtClean="0"/>
              <a:t>1804 </a:t>
            </a:r>
            <a:r>
              <a:rPr lang="fr-FR" b="1" dirty="0" smtClean="0"/>
              <a:t>: Napoléon Premier Empereur des Français</a:t>
            </a:r>
            <a:r>
              <a:rPr lang="fr-FR" dirty="0" smtClean="0"/>
              <a:t> </a:t>
            </a:r>
          </a:p>
          <a:p>
            <a:r>
              <a:rPr lang="fr-FR" dirty="0" smtClean="0"/>
              <a:t>1815 : </a:t>
            </a:r>
            <a:r>
              <a:rPr lang="fr-FR" b="1" dirty="0" smtClean="0"/>
              <a:t>Congrès de Vienne</a:t>
            </a:r>
            <a:r>
              <a:rPr lang="fr-FR" dirty="0" smtClean="0"/>
              <a:t/>
            </a:r>
            <a:br>
              <a:rPr lang="fr-FR" dirty="0" smtClean="0"/>
            </a:br>
            <a:r>
              <a:rPr lang="fr-FR" dirty="0" smtClean="0"/>
              <a:t>1815-1848 : </a:t>
            </a:r>
            <a:r>
              <a:rPr lang="fr-FR" b="1" dirty="0" smtClean="0"/>
              <a:t>Monarchie constitutionnelle en France</a:t>
            </a:r>
            <a:r>
              <a:rPr lang="fr-FR" dirty="0" smtClean="0"/>
              <a:t/>
            </a:r>
            <a:br>
              <a:rPr lang="fr-FR" dirty="0" smtClean="0"/>
            </a:br>
            <a:endParaRPr lang="fr-FR" dirty="0" smtClean="0"/>
          </a:p>
          <a:p>
            <a:r>
              <a:rPr lang="fr-FR" dirty="0" smtClean="0"/>
              <a:t>1848-1852 : </a:t>
            </a:r>
            <a:r>
              <a:rPr lang="fr-FR" b="1" dirty="0" smtClean="0"/>
              <a:t>II République</a:t>
            </a:r>
            <a:r>
              <a:rPr lang="fr-FR" dirty="0" smtClean="0"/>
              <a:t> </a:t>
            </a:r>
          </a:p>
          <a:p>
            <a:r>
              <a:rPr lang="fr-FR" dirty="0" smtClean="0"/>
              <a:t>1848 : </a:t>
            </a:r>
            <a:r>
              <a:rPr lang="fr-FR" b="1" dirty="0" smtClean="0"/>
              <a:t>Suffrage universel et abolition de l'esclavage</a:t>
            </a:r>
            <a:r>
              <a:rPr lang="fr-FR" dirty="0" smtClean="0"/>
              <a:t> </a:t>
            </a:r>
          </a:p>
          <a:p>
            <a:r>
              <a:rPr lang="fr-FR" dirty="0" smtClean="0"/>
              <a:t>1852-1870 : </a:t>
            </a:r>
            <a:r>
              <a:rPr lang="fr-FR" b="1" dirty="0" smtClean="0"/>
              <a:t>Second empire (Napoléon III)</a:t>
            </a:r>
            <a:br>
              <a:rPr lang="fr-FR" b="1" dirty="0" smtClean="0"/>
            </a:br>
            <a:endParaRPr lang="fr-FR" dirty="0" smtClean="0"/>
          </a:p>
          <a:p>
            <a:r>
              <a:rPr lang="fr-FR" dirty="0" smtClean="0"/>
              <a:t>1870-1940 : </a:t>
            </a:r>
            <a:r>
              <a:rPr lang="fr-FR" b="1" dirty="0" smtClean="0"/>
              <a:t>IIIème République</a:t>
            </a:r>
            <a:r>
              <a:rPr lang="fr-FR" dirty="0" smtClean="0"/>
              <a:t> </a:t>
            </a:r>
          </a:p>
          <a:p>
            <a:r>
              <a:rPr lang="fr-FR" dirty="0" smtClean="0"/>
              <a:t>1882 : </a:t>
            </a:r>
            <a:r>
              <a:rPr lang="fr-FR" b="1" dirty="0" smtClean="0"/>
              <a:t>Jules Ferry et l'école gratuite, laïque et obligatoire</a:t>
            </a:r>
            <a:br>
              <a:rPr lang="fr-FR" b="1" dirty="0" smtClean="0"/>
            </a:br>
            <a:endParaRPr lang="fr-FR" dirty="0" smtClean="0"/>
          </a:p>
          <a:p>
            <a:r>
              <a:rPr lang="fr-FR" dirty="0" smtClean="0"/>
              <a:t>1894-1906 : </a:t>
            </a:r>
            <a:r>
              <a:rPr lang="fr-FR" b="1" dirty="0" smtClean="0"/>
              <a:t>L'Affaire Dreyfus</a:t>
            </a:r>
            <a:r>
              <a:rPr lang="fr-FR" dirty="0" smtClean="0"/>
              <a:t> </a:t>
            </a:r>
          </a:p>
          <a:p>
            <a:r>
              <a:rPr lang="fr-FR" dirty="0" smtClean="0"/>
              <a:t>1905 : </a:t>
            </a:r>
            <a:r>
              <a:rPr lang="fr-FR" b="1" dirty="0" smtClean="0"/>
              <a:t>Loi de séparation des Eglises et de l'Etat</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Avec un cours comme ça…</a:t>
            </a:r>
            <a:endParaRPr lang="fr-FR" dirty="0"/>
          </a:p>
        </p:txBody>
      </p:sp>
      <p:sp>
        <p:nvSpPr>
          <p:cNvPr id="3" name="Espace réservé du contenu 2"/>
          <p:cNvSpPr>
            <a:spLocks noGrp="1"/>
          </p:cNvSpPr>
          <p:nvPr>
            <p:ph idx="1"/>
          </p:nvPr>
        </p:nvSpPr>
        <p:spPr/>
        <p:txBody>
          <a:bodyPr/>
          <a:lstStyle/>
          <a:p>
            <a:pPr algn="just">
              <a:buFontTx/>
              <a:buChar char="-"/>
            </a:pPr>
            <a:r>
              <a:rPr lang="fr-FR" b="1" dirty="0" smtClean="0"/>
              <a:t>Nous incitons inconsciemment les élèves à faire de l’auditif (procédés, on l’a vu, peu efficace si on le réduit à cela!).</a:t>
            </a:r>
          </a:p>
          <a:p>
            <a:pPr algn="just">
              <a:buFontTx/>
              <a:buChar char="-"/>
            </a:pPr>
            <a:r>
              <a:rPr lang="fr-FR" b="1" dirty="0" smtClean="0"/>
              <a:t>Nous empêchons les élèves de situer les dates dans le temps en l’absence d’une frise (ce qui aurait pu dès le début activer le processus de mémorisation!).</a:t>
            </a:r>
          </a:p>
          <a:p>
            <a:pPr algn="just">
              <a:buFontTx/>
              <a:buChar char="-"/>
            </a:pPr>
            <a:r>
              <a:rPr lang="fr-FR" b="1" dirty="0" smtClean="0"/>
              <a:t>Nous ne favorisons que très peu la mémoire visuelle pour que l’élève, à terme, puisse se faire des images…</a:t>
            </a:r>
            <a:endParaRPr lang="fr-FR" b="1"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extLst>
      <p:ext uri="{BB962C8B-B14F-4D97-AF65-F5344CB8AC3E}">
        <p14:creationId xmlns:p14="http://schemas.microsoft.com/office/powerpoint/2010/main" val="63432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64672"/>
          </a:xfrm>
        </p:spPr>
        <p:txBody>
          <a:bodyPr>
            <a:normAutofit fontScale="90000"/>
          </a:bodyPr>
          <a:lstStyle/>
          <a:p>
            <a:r>
              <a:rPr lang="fr-FR" dirty="0" smtClean="0"/>
              <a:t>Quelques résistances à prévoir…</a:t>
            </a:r>
            <a:endParaRPr lang="fr-FR" dirty="0"/>
          </a:p>
        </p:txBody>
      </p:sp>
      <p:sp>
        <p:nvSpPr>
          <p:cNvPr id="3" name="Espace réservé du contenu 2"/>
          <p:cNvSpPr>
            <a:spLocks noGrp="1"/>
          </p:cNvSpPr>
          <p:nvPr>
            <p:ph idx="1"/>
          </p:nvPr>
        </p:nvSpPr>
        <p:spPr>
          <a:xfrm>
            <a:off x="-29497" y="1340768"/>
            <a:ext cx="9144000" cy="5517232"/>
          </a:xfrm>
        </p:spPr>
        <p:txBody>
          <a:bodyPr>
            <a:normAutofit lnSpcReduction="10000"/>
          </a:bodyPr>
          <a:lstStyle/>
          <a:p>
            <a:pPr marL="0" indent="0" algn="just">
              <a:buNone/>
            </a:pPr>
            <a:r>
              <a:rPr lang="fr-FR" dirty="0" smtClean="0"/>
              <a:t>Certains vous diront, après ces propositions méthodologiques, qu’ils préfèrent malgré tout garder leurs bonnes vieilles méthodes…</a:t>
            </a:r>
          </a:p>
          <a:p>
            <a:pPr marL="0" indent="0" algn="just">
              <a:buNone/>
            </a:pPr>
            <a:endParaRPr lang="fr-FR" dirty="0"/>
          </a:p>
          <a:p>
            <a:pPr marL="0" indent="0" algn="just">
              <a:buNone/>
            </a:pPr>
            <a:r>
              <a:rPr lang="fr-FR" dirty="0" smtClean="0"/>
              <a:t>C’est une réaction normale… mais n’oubliez pas que ces méthodes expliquées ici deviennent très vite un réflexe. Si elles peuvent prendre un peu de temps au début, elles vous feront gagner énormément de temps ensuite!</a:t>
            </a:r>
          </a:p>
          <a:p>
            <a:pPr marL="0" indent="0" algn="just">
              <a:buNone/>
            </a:pPr>
            <a:endParaRPr lang="fr-FR" dirty="0"/>
          </a:p>
          <a:p>
            <a:pPr marL="0" indent="0" algn="just">
              <a:buNone/>
            </a:pPr>
            <a:r>
              <a:rPr lang="fr-FR" dirty="0" smtClean="0"/>
              <a:t>N’oubliez pas, non plus, que ces méthodes de mémorisation visent l’efficacité et le long terme! En les adoptant et personnalisant, vous prenez comme seul risque de vous rappeler toute votre vie la leçon nouvellement apprise! Alors jetez-vous à l’eau et bonne chance! </a:t>
            </a:r>
            <a:r>
              <a:rPr lang="fr-FR" dirty="0" smtClean="0">
                <a:sym typeface="Wingdings" panose="05000000000000000000" pitchFamily="2" charset="2"/>
              </a:rPr>
              <a:t> </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1027664"/>
            <a:ext cx="7024744" cy="673144"/>
          </a:xfrm>
        </p:spPr>
        <p:txBody>
          <a:bodyPr>
            <a:normAutofit fontScale="90000"/>
          </a:bodyPr>
          <a:lstStyle/>
          <a:p>
            <a:r>
              <a:rPr lang="fr-FR" b="1" dirty="0" smtClean="0"/>
              <a:t>		Merci à tous!</a:t>
            </a:r>
            <a:endParaRPr lang="fr-FR" b="1"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2204864"/>
            <a:ext cx="5184575" cy="3384376"/>
          </a:xfrm>
        </p:spPr>
      </p:pic>
      <p:sp>
        <p:nvSpPr>
          <p:cNvPr id="3" name="Espace réservé du pied de page 2"/>
          <p:cNvSpPr>
            <a:spLocks noGrp="1"/>
          </p:cNvSpPr>
          <p:nvPr>
            <p:ph type="ftr" sz="quarter" idx="11"/>
          </p:nvPr>
        </p:nvSpPr>
        <p:spPr/>
        <p:txBody>
          <a:bodyPr/>
          <a:lstStyle/>
          <a:p>
            <a:r>
              <a:rPr lang="fr-FR" smtClean="0"/>
              <a:t>COCHET</a:t>
            </a:r>
            <a:endParaRPr lang="fr-FR" dirty="0"/>
          </a:p>
        </p:txBody>
      </p:sp>
    </p:spTree>
    <p:extLst>
      <p:ext uri="{BB962C8B-B14F-4D97-AF65-F5344CB8AC3E}">
        <p14:creationId xmlns:p14="http://schemas.microsoft.com/office/powerpoint/2010/main" val="1790240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en savoir plus…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060848"/>
            <a:ext cx="3168352" cy="4032447"/>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060848"/>
            <a:ext cx="3024336" cy="4032448"/>
          </a:xfrm>
          <a:prstGeom prst="rect">
            <a:avLst/>
          </a:prstGeom>
        </p:spPr>
      </p:pic>
      <p:sp>
        <p:nvSpPr>
          <p:cNvPr id="7" name="Espace réservé du pied de page 6"/>
          <p:cNvSpPr>
            <a:spLocks noGrp="1"/>
          </p:cNvSpPr>
          <p:nvPr>
            <p:ph type="ftr" sz="quarter" idx="11"/>
          </p:nvPr>
        </p:nvSpPr>
        <p:spPr/>
        <p:txBody>
          <a:bodyPr/>
          <a:lstStyle/>
          <a:p>
            <a:r>
              <a:rPr lang="fr-FR" smtClean="0"/>
              <a:t>COCHET</a:t>
            </a:r>
            <a:endParaRPr lang="fr-FR"/>
          </a:p>
        </p:txBody>
      </p:sp>
    </p:spTree>
    <p:extLst>
      <p:ext uri="{BB962C8B-B14F-4D97-AF65-F5344CB8AC3E}">
        <p14:creationId xmlns:p14="http://schemas.microsoft.com/office/powerpoint/2010/main" val="332680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Alors, cette frise, vous la trouvez comment?</a:t>
            </a:r>
            <a:endParaRPr lang="fr-FR" dirty="0"/>
          </a:p>
        </p:txBody>
      </p:sp>
      <p:sp>
        <p:nvSpPr>
          <p:cNvPr id="3" name="Espace réservé du contenu 2"/>
          <p:cNvSpPr>
            <a:spLocks noGrp="1"/>
          </p:cNvSpPr>
          <p:nvPr>
            <p:ph idx="1"/>
          </p:nvPr>
        </p:nvSpPr>
        <p:spPr/>
        <p:txBody>
          <a:bodyPr>
            <a:normAutofit fontScale="92500"/>
          </a:bodyPr>
          <a:lstStyle/>
          <a:p>
            <a:pPr algn="just">
              <a:buNone/>
            </a:pPr>
            <a:r>
              <a:rPr lang="fr-FR" b="1" dirty="0" smtClean="0">
                <a:solidFill>
                  <a:srgbClr val="FF0000"/>
                </a:solidFill>
              </a:rPr>
              <a:t>Honnêtement, cette fiche est plutôt bien fichue!</a:t>
            </a:r>
          </a:p>
          <a:p>
            <a:pPr algn="just">
              <a:buNone/>
            </a:pPr>
            <a:r>
              <a:rPr lang="fr-FR" dirty="0" smtClean="0"/>
              <a:t>	Elle est propre, nette, claire, bien écrite mais… si j’essaye de la retenir de la sorte par cœur pour  le brevet, je risque fort d’être déçu!</a:t>
            </a:r>
          </a:p>
          <a:p>
            <a:pPr algn="just">
              <a:buNone/>
            </a:pPr>
            <a:r>
              <a:rPr lang="fr-FR" dirty="0" smtClean="0"/>
              <a:t>    Pourquoi?</a:t>
            </a:r>
          </a:p>
          <a:p>
            <a:pPr algn="just">
              <a:buNone/>
            </a:pPr>
            <a:r>
              <a:rPr lang="fr-FR" dirty="0" smtClean="0"/>
              <a:t>	Car en essayant de retenir des mots (que je n’associe jamais à des images), je risque de ne faire que de l’auditif… (me la répéter plein de fois pour me donner l’illusion qu’elle finira par rentrer dans ma tête!) et du digital… soit tout ce qu’il ne faut pas faire si on souhaite retenir durablement et efficacement ce genre de leçon!</a:t>
            </a:r>
            <a:endParaRPr lang="fr-FR"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64672"/>
          </a:xfrm>
        </p:spPr>
        <p:txBody>
          <a:bodyPr>
            <a:normAutofit fontScale="90000"/>
          </a:bodyPr>
          <a:lstStyle/>
          <a:p>
            <a:r>
              <a:rPr lang="fr-FR" dirty="0" smtClean="0"/>
              <a:t>          Il faut faire quoi alors?</a:t>
            </a:r>
            <a:endParaRPr lang="fr-FR" dirty="0"/>
          </a:p>
        </p:txBody>
      </p:sp>
      <p:sp>
        <p:nvSpPr>
          <p:cNvPr id="3" name="Espace réservé du contenu 2"/>
          <p:cNvSpPr>
            <a:spLocks noGrp="1"/>
          </p:cNvSpPr>
          <p:nvPr>
            <p:ph idx="1"/>
          </p:nvPr>
        </p:nvSpPr>
        <p:spPr>
          <a:xfrm>
            <a:off x="457200" y="1268760"/>
            <a:ext cx="8229600" cy="5055840"/>
          </a:xfrm>
        </p:spPr>
        <p:txBody>
          <a:bodyPr>
            <a:normAutofit fontScale="92500" lnSpcReduction="20000"/>
          </a:bodyPr>
          <a:lstStyle/>
          <a:p>
            <a:pPr marL="514350" indent="-514350" algn="just">
              <a:buAutoNum type="arabicParenR"/>
            </a:pPr>
            <a:r>
              <a:rPr lang="fr-FR" sz="3000" dirty="0" smtClean="0"/>
              <a:t>Je m’assure, avant de retenir, que </a:t>
            </a:r>
            <a:r>
              <a:rPr lang="fr-FR" sz="3000" u="sng" dirty="0" smtClean="0">
                <a:solidFill>
                  <a:srgbClr val="FF0000"/>
                </a:solidFill>
              </a:rPr>
              <a:t>j’ai d’abord bien compris</a:t>
            </a:r>
            <a:r>
              <a:rPr lang="fr-FR" sz="3000" dirty="0" smtClean="0">
                <a:solidFill>
                  <a:srgbClr val="FF0000"/>
                </a:solidFill>
              </a:rPr>
              <a:t>,</a:t>
            </a:r>
            <a:r>
              <a:rPr lang="fr-FR" sz="3000" dirty="0" smtClean="0"/>
              <a:t> chacune de ces dates! Après  cela, </a:t>
            </a:r>
            <a:r>
              <a:rPr lang="fr-FR" sz="3000" u="sng" dirty="0" smtClean="0">
                <a:solidFill>
                  <a:srgbClr val="FF0000"/>
                </a:solidFill>
              </a:rPr>
              <a:t>je la mémorise</a:t>
            </a:r>
            <a:r>
              <a:rPr lang="fr-FR" sz="3000" dirty="0" smtClean="0">
                <a:solidFill>
                  <a:srgbClr val="FF0000"/>
                </a:solidFill>
              </a:rPr>
              <a:t>.</a:t>
            </a:r>
            <a:r>
              <a:rPr lang="fr-FR" sz="3000" dirty="0" smtClean="0"/>
              <a:t> Ensuite, après l’avoir mémorisée, j’aurai à cœur de </a:t>
            </a:r>
            <a:r>
              <a:rPr lang="fr-FR" sz="3000" u="sng" dirty="0" smtClean="0">
                <a:solidFill>
                  <a:srgbClr val="FF0000"/>
                </a:solidFill>
              </a:rPr>
              <a:t>réfléchir</a:t>
            </a:r>
            <a:r>
              <a:rPr lang="fr-FR" sz="3000" dirty="0" smtClean="0">
                <a:solidFill>
                  <a:srgbClr val="FF0000"/>
                </a:solidFill>
              </a:rPr>
              <a:t> </a:t>
            </a:r>
            <a:r>
              <a:rPr lang="fr-FR" sz="3000" dirty="0" smtClean="0"/>
              <a:t>sur ce que cette date peut signifier vraiment.  </a:t>
            </a:r>
            <a:r>
              <a:rPr lang="fr-FR" sz="3000" u="sng" dirty="0" smtClean="0">
                <a:solidFill>
                  <a:srgbClr val="FF0000"/>
                </a:solidFill>
              </a:rPr>
              <a:t>Je m’exprimerai  </a:t>
            </a:r>
            <a:r>
              <a:rPr lang="fr-FR" sz="3000" dirty="0" smtClean="0"/>
              <a:t>alors dessus (à l’oral et/ou à l’écrit), histoire que cette date ne reste pas emprisonnée dans ma tête… et </a:t>
            </a:r>
            <a:r>
              <a:rPr lang="fr-FR" sz="3000" u="sng" dirty="0" smtClean="0">
                <a:solidFill>
                  <a:srgbClr val="FF0000"/>
                </a:solidFill>
              </a:rPr>
              <a:t>je la transférerai</a:t>
            </a:r>
            <a:r>
              <a:rPr lang="fr-FR" sz="3000" dirty="0" smtClean="0">
                <a:solidFill>
                  <a:srgbClr val="FF0000"/>
                </a:solidFill>
              </a:rPr>
              <a:t> </a:t>
            </a:r>
            <a:r>
              <a:rPr lang="fr-FR" sz="3000" dirty="0" smtClean="0"/>
              <a:t>par la suite (en m’imaginant réutiliser cette date dans différents contextes futurs, comme lors d’un contrôle par exemple!).</a:t>
            </a:r>
          </a:p>
          <a:p>
            <a:pPr marL="514350" indent="-514350" algn="just">
              <a:buAutoNum type="arabicParenR"/>
            </a:pPr>
            <a:r>
              <a:rPr lang="fr-FR" sz="3000" dirty="0" smtClean="0">
                <a:solidFill>
                  <a:srgbClr val="FF0000"/>
                </a:solidFill>
              </a:rPr>
              <a:t>J’utilise mon canal de prédilection </a:t>
            </a:r>
            <a:r>
              <a:rPr lang="fr-FR" sz="3000" dirty="0" smtClean="0"/>
              <a:t>(visuel, auditif ou kinesthésique) pour faire venir les infos que j’ai retenues et </a:t>
            </a:r>
            <a:r>
              <a:rPr lang="fr-FR" sz="3000" dirty="0" smtClean="0"/>
              <a:t>comprises.</a:t>
            </a:r>
            <a:endParaRPr lang="fr-FR" sz="3000" dirty="0" smtClean="0"/>
          </a:p>
          <a:p>
            <a:pPr marL="514350" indent="-514350">
              <a:buAutoNum type="arabicParenR"/>
            </a:pPr>
            <a:endParaRPr lang="fr-FR"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487888"/>
          </a:xfrm>
        </p:spPr>
        <p:txBody>
          <a:bodyPr>
            <a:normAutofit lnSpcReduction="10000"/>
          </a:bodyPr>
          <a:lstStyle/>
          <a:p>
            <a:pPr marL="0" indent="0" algn="just">
              <a:buNone/>
            </a:pPr>
            <a:r>
              <a:rPr lang="fr-FR" sz="3600" dirty="0" smtClean="0">
                <a:solidFill>
                  <a:srgbClr val="00B0F0"/>
                </a:solidFill>
              </a:rPr>
              <a:t>3) </a:t>
            </a:r>
            <a:r>
              <a:rPr lang="fr-FR" sz="3600" dirty="0" smtClean="0">
                <a:solidFill>
                  <a:srgbClr val="FF0000"/>
                </a:solidFill>
              </a:rPr>
              <a:t>Je </a:t>
            </a:r>
            <a:r>
              <a:rPr lang="fr-FR" sz="3600" dirty="0">
                <a:solidFill>
                  <a:srgbClr val="FF0000"/>
                </a:solidFill>
              </a:rPr>
              <a:t>passe par tous les canaux pour voir, entendre et ressentir ces informations… </a:t>
            </a:r>
            <a:r>
              <a:rPr lang="fr-FR" sz="3600" dirty="0"/>
              <a:t>histoire de diversifier mes façons de comprendre et apprendre… et histoire, surtout, d’enrichir et nuancer ce que je vais mémoriser!</a:t>
            </a:r>
          </a:p>
          <a:p>
            <a:pPr marL="0" indent="0" algn="just">
              <a:buNone/>
            </a:pPr>
            <a:r>
              <a:rPr lang="fr-FR" sz="3600" dirty="0" smtClean="0">
                <a:solidFill>
                  <a:srgbClr val="00B0F0"/>
                </a:solidFill>
              </a:rPr>
              <a:t>4) </a:t>
            </a:r>
            <a:r>
              <a:rPr lang="fr-FR" sz="3600" dirty="0" smtClean="0"/>
              <a:t>Avant </a:t>
            </a:r>
            <a:r>
              <a:rPr lang="fr-FR" sz="3600" dirty="0"/>
              <a:t>de mémoriser, je m’assure que </a:t>
            </a:r>
            <a:r>
              <a:rPr lang="fr-FR" sz="3600" dirty="0">
                <a:solidFill>
                  <a:srgbClr val="FF0000"/>
                </a:solidFill>
              </a:rPr>
              <a:t>l’image auquel j’ai </a:t>
            </a:r>
            <a:r>
              <a:rPr lang="fr-FR" sz="3600" dirty="0" smtClean="0">
                <a:solidFill>
                  <a:srgbClr val="FF0000"/>
                </a:solidFill>
              </a:rPr>
              <a:t>associé </a:t>
            </a:r>
            <a:r>
              <a:rPr lang="fr-FR" sz="3600" dirty="0">
                <a:solidFill>
                  <a:srgbClr val="FF0000"/>
                </a:solidFill>
              </a:rPr>
              <a:t>cette date ne soit pas simplement digitale… mais analogique!</a:t>
            </a:r>
          </a:p>
          <a:p>
            <a:endParaRPr lang="fr-FR"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extLst>
      <p:ext uri="{BB962C8B-B14F-4D97-AF65-F5344CB8AC3E}">
        <p14:creationId xmlns:p14="http://schemas.microsoft.com/office/powerpoint/2010/main" val="206277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492664"/>
          </a:xfrm>
        </p:spPr>
        <p:txBody>
          <a:bodyPr>
            <a:normAutofit fontScale="90000"/>
          </a:bodyPr>
          <a:lstStyle/>
          <a:p>
            <a:r>
              <a:rPr lang="fr-FR" dirty="0" smtClean="0"/>
              <a:t>		Un exemple????</a:t>
            </a:r>
            <a:endParaRPr lang="fr-FR" dirty="0"/>
          </a:p>
        </p:txBody>
      </p:sp>
      <p:sp>
        <p:nvSpPr>
          <p:cNvPr id="3" name="Espace réservé du contenu 2"/>
          <p:cNvSpPr>
            <a:spLocks noGrp="1"/>
          </p:cNvSpPr>
          <p:nvPr>
            <p:ph idx="1"/>
          </p:nvPr>
        </p:nvSpPr>
        <p:spPr>
          <a:xfrm>
            <a:off x="457200" y="980728"/>
            <a:ext cx="8229600" cy="5343872"/>
          </a:xfrm>
        </p:spPr>
        <p:txBody>
          <a:bodyPr>
            <a:normAutofit fontScale="85000" lnSpcReduction="10000"/>
          </a:bodyPr>
          <a:lstStyle/>
          <a:p>
            <a:pPr algn="just"/>
            <a:r>
              <a:rPr lang="fr-FR" dirty="0" smtClean="0"/>
              <a:t>Prenons la première date à savoir par cœur de cette frise : Le consulat et l’empire </a:t>
            </a:r>
            <a:r>
              <a:rPr lang="fr-FR" b="1" dirty="0" smtClean="0">
                <a:solidFill>
                  <a:srgbClr val="FF0000"/>
                </a:solidFill>
              </a:rPr>
              <a:t>(1799-1815</a:t>
            </a:r>
            <a:r>
              <a:rPr lang="fr-FR" dirty="0" smtClean="0"/>
              <a:t>)</a:t>
            </a:r>
          </a:p>
          <a:p>
            <a:pPr algn="just"/>
            <a:r>
              <a:rPr lang="fr-FR" dirty="0" smtClean="0"/>
              <a:t>1) </a:t>
            </a:r>
            <a:r>
              <a:rPr lang="fr-FR" b="1" u="sng" dirty="0" smtClean="0">
                <a:solidFill>
                  <a:srgbClr val="00B0F0"/>
                </a:solidFill>
              </a:rPr>
              <a:t>Comprendre</a:t>
            </a:r>
            <a:r>
              <a:rPr lang="fr-FR" dirty="0" smtClean="0"/>
              <a:t> : à quoi ça sert ce truc? Ca sert, entre autres, à savoir que la France n’a pas forcément toujours été une République après la Révolution! Créer une république en souhaitant le partage des tâches et des pouvoirs est difficile et un travail de tous les instants, comme le prouve justement l</a:t>
            </a:r>
            <a:r>
              <a:rPr lang="fr-FR" dirty="0" smtClean="0">
                <a:solidFill>
                  <a:schemeClr val="tx1">
                    <a:lumMod val="95000"/>
                    <a:lumOff val="5000"/>
                  </a:schemeClr>
                </a:solidFill>
              </a:rPr>
              <a:t>e </a:t>
            </a:r>
            <a:r>
              <a:rPr lang="fr-FR" b="1" dirty="0" smtClean="0">
                <a:solidFill>
                  <a:srgbClr val="FF0000"/>
                </a:solidFill>
              </a:rPr>
              <a:t>Consulat</a:t>
            </a:r>
            <a:r>
              <a:rPr lang="fr-FR" b="1" dirty="0" smtClean="0">
                <a:solidFill>
                  <a:schemeClr val="tx1">
                    <a:lumMod val="95000"/>
                    <a:lumOff val="5000"/>
                  </a:schemeClr>
                </a:solidFill>
              </a:rPr>
              <a:t>,</a:t>
            </a:r>
            <a:r>
              <a:rPr lang="fr-FR" dirty="0" smtClean="0">
                <a:solidFill>
                  <a:schemeClr val="tx1">
                    <a:lumMod val="95000"/>
                    <a:lumOff val="5000"/>
                  </a:schemeClr>
                </a:solidFill>
              </a:rPr>
              <a:t> ce fameux régime politique français issu d’un coup d'État qui a renversé le régime précédent. </a:t>
            </a:r>
            <a:r>
              <a:rPr lang="fr-FR" b="1" dirty="0" smtClean="0">
                <a:solidFill>
                  <a:srgbClr val="FF0000"/>
                </a:solidFill>
              </a:rPr>
              <a:t>Le régime devient dès lors un régime politique autoritaire dirigé en réalité par le seul Premier consul Napoléon Bonaparte </a:t>
            </a:r>
            <a:r>
              <a:rPr lang="fr-FR" dirty="0" smtClean="0">
                <a:solidFill>
                  <a:schemeClr val="tx1">
                    <a:lumMod val="95000"/>
                    <a:lumOff val="5000"/>
                  </a:schemeClr>
                </a:solidFill>
              </a:rPr>
              <a:t>qui deviendra </a:t>
            </a:r>
            <a:r>
              <a:rPr lang="fr-FR" dirty="0" smtClean="0">
                <a:solidFill>
                  <a:srgbClr val="FF0000"/>
                </a:solidFill>
              </a:rPr>
              <a:t>consul à vie en 1802. </a:t>
            </a:r>
            <a:r>
              <a:rPr lang="fr-FR" b="1" dirty="0" smtClean="0">
                <a:solidFill>
                  <a:srgbClr val="FF0000"/>
                </a:solidFill>
              </a:rPr>
              <a:t>Le Consulat a duré jusqu'au 18 mai 1804,</a:t>
            </a:r>
            <a:r>
              <a:rPr lang="fr-FR" b="1" dirty="0" smtClean="0">
                <a:solidFill>
                  <a:schemeClr val="tx1">
                    <a:lumMod val="95000"/>
                    <a:lumOff val="5000"/>
                  </a:schemeClr>
                </a:solidFill>
              </a:rPr>
              <a:t> </a:t>
            </a:r>
            <a:r>
              <a:rPr lang="fr-FR" b="1" dirty="0" smtClean="0">
                <a:solidFill>
                  <a:srgbClr val="FF0000"/>
                </a:solidFill>
              </a:rPr>
              <a:t>date de la fin de la Première République française et de la proclamation du Premier Empire. </a:t>
            </a:r>
            <a:r>
              <a:rPr lang="fr-FR" dirty="0" smtClean="0">
                <a:solidFill>
                  <a:schemeClr val="tx1">
                    <a:lumMod val="95000"/>
                    <a:lumOff val="5000"/>
                  </a:schemeClr>
                </a:solidFill>
              </a:rPr>
              <a:t>Ca veut dire que la France, jusqu’en 1815, n’était plus une république (avec des politiciens directement élus par le peuple), mais un empire (dirigé par un seul empereur, Napoléon lui-même!</a:t>
            </a:r>
            <a:endParaRPr lang="fr-FR" dirty="0">
              <a:solidFill>
                <a:schemeClr val="tx1">
                  <a:lumMod val="95000"/>
                  <a:lumOff val="5000"/>
                </a:schemeClr>
              </a:solidFill>
            </a:endParaRPr>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36680"/>
          </a:xfrm>
        </p:spPr>
        <p:txBody>
          <a:bodyPr>
            <a:normAutofit fontScale="90000"/>
          </a:bodyPr>
          <a:lstStyle/>
          <a:p>
            <a:r>
              <a:rPr lang="fr-FR" dirty="0" smtClean="0"/>
              <a:t>			Phase n°2…</a:t>
            </a:r>
            <a:endParaRPr lang="fr-FR" dirty="0"/>
          </a:p>
        </p:txBody>
      </p:sp>
      <p:sp>
        <p:nvSpPr>
          <p:cNvPr id="3" name="Espace réservé du contenu 2"/>
          <p:cNvSpPr>
            <a:spLocks noGrp="1"/>
          </p:cNvSpPr>
          <p:nvPr>
            <p:ph idx="1"/>
          </p:nvPr>
        </p:nvSpPr>
        <p:spPr>
          <a:xfrm>
            <a:off x="457200" y="1700808"/>
            <a:ext cx="8229600" cy="4623792"/>
          </a:xfrm>
        </p:spPr>
        <p:txBody>
          <a:bodyPr/>
          <a:lstStyle/>
          <a:p>
            <a:pPr algn="just">
              <a:buNone/>
            </a:pPr>
            <a:r>
              <a:rPr lang="fr-FR" dirty="0" smtClean="0"/>
              <a:t>	</a:t>
            </a:r>
            <a:r>
              <a:rPr lang="fr-FR" b="1" u="sng" dirty="0" smtClean="0">
                <a:solidFill>
                  <a:srgbClr val="0070C0"/>
                </a:solidFill>
              </a:rPr>
              <a:t>Mémoriser</a:t>
            </a:r>
            <a:r>
              <a:rPr lang="fr-FR" dirty="0" smtClean="0"/>
              <a:t> : ok, j’ai compris… mais quelle image puis-je me faire avec une explication pareille? </a:t>
            </a:r>
            <a:r>
              <a:rPr lang="fr-FR" b="1" dirty="0" smtClean="0">
                <a:solidFill>
                  <a:srgbClr val="FF0000"/>
                </a:solidFill>
              </a:rPr>
              <a:t>Celle ci-dessous, vous semble-t-elle bonne?</a:t>
            </a:r>
          </a:p>
          <a:p>
            <a:pPr>
              <a:buNone/>
            </a:pPr>
            <a:endParaRPr lang="fr-FR" dirty="0"/>
          </a:p>
        </p:txBody>
      </p:sp>
      <p:pic>
        <p:nvPicPr>
          <p:cNvPr id="4" name="Image 3" descr="consulat et empire digital.png"/>
          <p:cNvPicPr>
            <a:picLocks noChangeAspect="1"/>
          </p:cNvPicPr>
          <p:nvPr/>
        </p:nvPicPr>
        <p:blipFill>
          <a:blip r:embed="rId2" cstate="print"/>
          <a:stretch>
            <a:fillRect/>
          </a:stretch>
        </p:blipFill>
        <p:spPr>
          <a:xfrm>
            <a:off x="2843808" y="3212976"/>
            <a:ext cx="3096344" cy="3024336"/>
          </a:xfrm>
          <a:prstGeom prst="rect">
            <a:avLst/>
          </a:prstGeom>
        </p:spPr>
      </p:pic>
      <p:sp>
        <p:nvSpPr>
          <p:cNvPr id="5" name="Espace réservé du pied de page 4"/>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492664"/>
          </a:xfrm>
        </p:spPr>
        <p:txBody>
          <a:bodyPr>
            <a:normAutofit fontScale="90000"/>
          </a:bodyPr>
          <a:lstStyle/>
          <a:p>
            <a:r>
              <a:rPr lang="fr-FR" sz="3000" dirty="0" smtClean="0"/>
              <a:t>                 </a:t>
            </a:r>
            <a:r>
              <a:rPr lang="fr-FR" sz="3000" b="1" dirty="0" smtClean="0"/>
              <a:t>Non! Cette image-là n’est pas bonne!</a:t>
            </a:r>
            <a:endParaRPr lang="fr-FR" sz="3000" b="1" dirty="0"/>
          </a:p>
        </p:txBody>
      </p:sp>
      <p:sp>
        <p:nvSpPr>
          <p:cNvPr id="3" name="Espace réservé du contenu 2"/>
          <p:cNvSpPr>
            <a:spLocks noGrp="1"/>
          </p:cNvSpPr>
          <p:nvPr>
            <p:ph idx="1"/>
          </p:nvPr>
        </p:nvSpPr>
        <p:spPr>
          <a:xfrm>
            <a:off x="457200" y="1412776"/>
            <a:ext cx="8229600" cy="4911824"/>
          </a:xfrm>
        </p:spPr>
        <p:txBody>
          <a:bodyPr>
            <a:normAutofit lnSpcReduction="10000"/>
          </a:bodyPr>
          <a:lstStyle/>
          <a:p>
            <a:r>
              <a:rPr lang="fr-FR" dirty="0" smtClean="0"/>
              <a:t>Pourquoi? </a:t>
            </a:r>
          </a:p>
          <a:p>
            <a:endParaRPr lang="fr-FR" dirty="0" smtClean="0"/>
          </a:p>
          <a:p>
            <a:r>
              <a:rPr lang="fr-FR" dirty="0" smtClean="0"/>
              <a:t>Car la représentation que je me suis faite n’est pas une image… mais simplement une suite de lettres/de mots!</a:t>
            </a:r>
          </a:p>
          <a:p>
            <a:pPr>
              <a:buNone/>
            </a:pPr>
            <a:endParaRPr lang="fr-FR" dirty="0" smtClean="0"/>
          </a:p>
          <a:p>
            <a:pPr>
              <a:buNone/>
            </a:pPr>
            <a:r>
              <a:rPr lang="fr-FR" dirty="0" smtClean="0"/>
              <a:t>J’ai donc fait ici une image digitale (et non, analogique)!</a:t>
            </a:r>
          </a:p>
          <a:p>
            <a:endParaRPr lang="fr-FR" dirty="0" smtClean="0"/>
          </a:p>
          <a:p>
            <a:r>
              <a:rPr lang="fr-FR" dirty="0" smtClean="0"/>
              <a:t> L’expérience montre qu’on ne peut pas retenir à long terme en digital. Il va alors falloir trouver une (ou des) image(s) analogique(s) pour pouvoir se représenter (et donc mémoriser!) cette période que fut le Consulat et l’empire!</a:t>
            </a:r>
            <a:endParaRPr lang="fr-FR" dirty="0"/>
          </a:p>
        </p:txBody>
      </p:sp>
      <p:sp>
        <p:nvSpPr>
          <p:cNvPr id="4" name="Espace réservé du pied de page 3"/>
          <p:cNvSpPr>
            <a:spLocks noGrp="1"/>
          </p:cNvSpPr>
          <p:nvPr>
            <p:ph type="ftr" sz="quarter" idx="11"/>
          </p:nvPr>
        </p:nvSpPr>
        <p:spPr/>
        <p:txBody>
          <a:bodyPr/>
          <a:lstStyle/>
          <a:p>
            <a:r>
              <a:rPr lang="fr-FR" smtClean="0"/>
              <a:t>COCHET</a:t>
            </a: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Un exemple?</a:t>
            </a:r>
            <a:endParaRPr lang="fr-FR" dirty="0"/>
          </a:p>
        </p:txBody>
      </p:sp>
      <p:pic>
        <p:nvPicPr>
          <p:cNvPr id="4" name="Espace réservé du contenu 3" descr="Napoleon.jpg"/>
          <p:cNvPicPr>
            <a:picLocks noGrp="1" noChangeAspect="1"/>
          </p:cNvPicPr>
          <p:nvPr>
            <p:ph idx="1"/>
          </p:nvPr>
        </p:nvPicPr>
        <p:blipFill>
          <a:blip r:embed="rId2" cstate="print"/>
          <a:stretch>
            <a:fillRect/>
          </a:stretch>
        </p:blipFill>
        <p:spPr>
          <a:xfrm>
            <a:off x="755576" y="2492896"/>
            <a:ext cx="3384376" cy="2808312"/>
          </a:xfrm>
        </p:spPr>
      </p:pic>
      <p:pic>
        <p:nvPicPr>
          <p:cNvPr id="5" name="Image 4" descr="Napoleon2.jpg"/>
          <p:cNvPicPr>
            <a:picLocks noChangeAspect="1"/>
          </p:cNvPicPr>
          <p:nvPr/>
        </p:nvPicPr>
        <p:blipFill>
          <a:blip r:embed="rId3" cstate="print"/>
          <a:stretch>
            <a:fillRect/>
          </a:stretch>
        </p:blipFill>
        <p:spPr>
          <a:xfrm>
            <a:off x="4572000" y="2492896"/>
            <a:ext cx="3600400" cy="2808312"/>
          </a:xfrm>
          <a:prstGeom prst="rect">
            <a:avLst/>
          </a:prstGeom>
        </p:spPr>
      </p:pic>
      <p:sp>
        <p:nvSpPr>
          <p:cNvPr id="3" name="Espace réservé du pied de page 2"/>
          <p:cNvSpPr>
            <a:spLocks noGrp="1"/>
          </p:cNvSpPr>
          <p:nvPr>
            <p:ph type="ftr" sz="quarter" idx="11"/>
          </p:nvPr>
        </p:nvSpPr>
        <p:spPr/>
        <p:txBody>
          <a:bodyPr/>
          <a:lstStyle/>
          <a:p>
            <a:r>
              <a:rPr lang="fr-FR" smtClean="0"/>
              <a:t>COCHET</a:t>
            </a:r>
            <a:endParaRPr lang="fr-F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217</TotalTime>
  <Words>1159</Words>
  <Application>Microsoft Office PowerPoint</Application>
  <PresentationFormat>Affichage à l'écran (4:3)</PresentationFormat>
  <Paragraphs>130</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Débit</vt:lpstr>
      <vt:lpstr>Retenir une frise chronologique</vt:lpstr>
      <vt:lpstr>Présentation PowerPoint</vt:lpstr>
      <vt:lpstr>Alors, cette frise, vous la trouvez comment?</vt:lpstr>
      <vt:lpstr>          Il faut faire quoi alors?</vt:lpstr>
      <vt:lpstr>Présentation PowerPoint</vt:lpstr>
      <vt:lpstr>  Un exemple????</vt:lpstr>
      <vt:lpstr>   Phase n°2…</vt:lpstr>
      <vt:lpstr>                 Non! Cette image-là n’est pas bonne!</vt:lpstr>
      <vt:lpstr>                Un exemple?</vt:lpstr>
      <vt:lpstr>Mais le top reste encore une image analogique… avec laquelle on pourra mettre des sous-titres digitaux!</vt:lpstr>
      <vt:lpstr>       Des pièges à éviter?</vt:lpstr>
      <vt:lpstr>Présentation PowerPoint</vt:lpstr>
      <vt:lpstr> Et ensuite, je fais quoi?</vt:lpstr>
      <vt:lpstr>  Avant-dernière étape!</vt:lpstr>
      <vt:lpstr>   CQFD (n°1)</vt:lpstr>
      <vt:lpstr>   CQFD (n°2)</vt:lpstr>
      <vt:lpstr>    Comment faire pour donner raison à notre cher Albert?</vt:lpstr>
      <vt:lpstr>   Un exemple?</vt:lpstr>
      <vt:lpstr>   Et pour finir…</vt:lpstr>
      <vt:lpstr>Une fois ma leçon terminée, ma frise, elle ressemblera à quoi alors?</vt:lpstr>
      <vt:lpstr>Présentation PowerPoint</vt:lpstr>
      <vt:lpstr>  C’est mieux non?</vt:lpstr>
      <vt:lpstr>Imaginez maintenant le calvaire de celles et ceux à qui ont a obligé d’apprendre ces dates… comme ça!</vt:lpstr>
      <vt:lpstr>     Avec un cours comme ça…</vt:lpstr>
      <vt:lpstr>Quelques résistances à prévoir…</vt:lpstr>
      <vt:lpstr>  Merci à tous!</vt:lpstr>
      <vt:lpstr>Pour en savoir plus…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Retenir une frise chronologique</dc:title>
  <dc:creator>COCHET.OLIVIER</dc:creator>
  <cp:lastModifiedBy>OLIVIER</cp:lastModifiedBy>
  <cp:revision>20</cp:revision>
  <dcterms:created xsi:type="dcterms:W3CDTF">2016-02-09T15:38:51Z</dcterms:created>
  <dcterms:modified xsi:type="dcterms:W3CDTF">2016-02-16T12:35:37Z</dcterms:modified>
</cp:coreProperties>
</file>