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7" r:id="rId3"/>
    <p:sldId id="268" r:id="rId4"/>
    <p:sldId id="269" r:id="rId5"/>
    <p:sldId id="271"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C83B26A-847B-4CCA-B042-C9B34B01B9C7}" type="datetimeFigureOut">
              <a:rPr lang="fr-FR" smtClean="0"/>
              <a:t>12/02/2016</a:t>
            </a:fld>
            <a:endParaRPr lang="fr-FR"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77070D1-74C9-47F3-99D8-9883D649FC5C}" type="slidenum">
              <a:rPr lang="fr-FR" smtClean="0"/>
              <a:t>‹N°›</a:t>
            </a:fld>
            <a:endParaRPr lang="fr-FR"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77070D1-74C9-47F3-99D8-9883D649FC5C}"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77070D1-74C9-47F3-99D8-9883D649FC5C}"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77070D1-74C9-47F3-99D8-9883D649FC5C}"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77070D1-74C9-47F3-99D8-9883D649FC5C}"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677070D1-74C9-47F3-99D8-9883D649FC5C}" type="slidenum">
              <a:rPr lang="fr-FR" smtClean="0"/>
              <a:t>‹N°›</a:t>
            </a:fld>
            <a:endParaRPr lang="fr-FR" dirty="0"/>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677070D1-74C9-47F3-99D8-9883D649FC5C}"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677070D1-74C9-47F3-99D8-9883D649FC5C}"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677070D1-74C9-47F3-99D8-9883D649FC5C}"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7" name="Slide Number Placeholder 6"/>
          <p:cNvSpPr>
            <a:spLocks noGrp="1"/>
          </p:cNvSpPr>
          <p:nvPr>
            <p:ph type="sldNum" sz="quarter" idx="12"/>
          </p:nvPr>
        </p:nvSpPr>
        <p:spPr/>
        <p:txBody>
          <a:bodyPr/>
          <a:lstStyle/>
          <a:p>
            <a:fld id="{677070D1-74C9-47F3-99D8-9883D649FC5C}" type="slidenum">
              <a:rPr lang="fr-FR" smtClean="0"/>
              <a:t>‹N°›</a:t>
            </a:fld>
            <a:endParaRPr lang="fr-FR"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C83B26A-847B-4CCA-B042-C9B34B01B9C7}" type="datetimeFigureOut">
              <a:rPr lang="fr-FR" smtClean="0"/>
              <a:t>12/02/2016</a:t>
            </a:fld>
            <a:endParaRPr lang="fr-FR"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dirty="0"/>
          </a:p>
        </p:txBody>
      </p:sp>
      <p:sp>
        <p:nvSpPr>
          <p:cNvPr id="7" name="Slide Number Placeholder 6"/>
          <p:cNvSpPr>
            <a:spLocks noGrp="1"/>
          </p:cNvSpPr>
          <p:nvPr>
            <p:ph type="sldNum" sz="quarter" idx="12"/>
          </p:nvPr>
        </p:nvSpPr>
        <p:spPr/>
        <p:txBody>
          <a:bodyPr/>
          <a:lstStyle/>
          <a:p>
            <a:fld id="{677070D1-74C9-47F3-99D8-9883D649FC5C}"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C83B26A-847B-4CCA-B042-C9B34B01B9C7}" type="datetimeFigureOut">
              <a:rPr lang="fr-FR" smtClean="0"/>
              <a:t>12/02/2016</a:t>
            </a:fld>
            <a:endParaRPr lang="fr-FR"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77070D1-74C9-47F3-99D8-9883D649FC5C}"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027664"/>
            <a:ext cx="7920880" cy="673144"/>
          </a:xfrm>
        </p:spPr>
        <p:txBody>
          <a:bodyPr>
            <a:normAutofit fontScale="90000"/>
          </a:bodyPr>
          <a:lstStyle/>
          <a:p>
            <a:r>
              <a:rPr lang="fr-FR" b="1" dirty="0" smtClean="0"/>
              <a:t>     L’effet Mozart alors, c’est quoi?</a:t>
            </a:r>
            <a:endParaRPr lang="fr-FR" b="1"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2" y="2204864"/>
            <a:ext cx="3672407" cy="3528392"/>
          </a:xfrm>
        </p:spPr>
      </p:pic>
    </p:spTree>
    <p:extLst>
      <p:ext uri="{BB962C8B-B14F-4D97-AF65-F5344CB8AC3E}">
        <p14:creationId xmlns:p14="http://schemas.microsoft.com/office/powerpoint/2010/main" val="1383081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764704"/>
            <a:ext cx="7848872" cy="5616624"/>
          </a:xfrm>
        </p:spPr>
        <p:txBody>
          <a:bodyPr/>
          <a:lstStyle/>
          <a:p>
            <a:pPr marL="68580" indent="0" algn="just">
              <a:buNone/>
            </a:pPr>
            <a:r>
              <a:rPr lang="fr-FR" b="1" dirty="0" smtClean="0"/>
              <a:t>5) Faites en sorte que les sons qui représentent l’état désiré et le problème se transforment en saveurs et en senteurs que vous pourriez associer à des aliments…</a:t>
            </a:r>
          </a:p>
          <a:p>
            <a:pPr algn="just"/>
            <a:endParaRPr lang="fr-FR" b="1" dirty="0" smtClean="0"/>
          </a:p>
          <a:p>
            <a:pPr algn="just"/>
            <a:endParaRPr lang="fr-FR" b="1" dirty="0"/>
          </a:p>
          <a:p>
            <a:pPr algn="just"/>
            <a:endParaRPr lang="fr-FR" b="1" dirty="0" smtClean="0"/>
          </a:p>
          <a:p>
            <a:pPr marL="68580" indent="0" algn="just">
              <a:buNone/>
            </a:pPr>
            <a:r>
              <a:rPr lang="fr-FR" sz="4000" b="1" dirty="0" smtClean="0"/>
              <a:t>                       →</a:t>
            </a:r>
            <a:endParaRPr lang="fr-FR" sz="4000"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636912"/>
            <a:ext cx="3409950" cy="3528392"/>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2780928"/>
            <a:ext cx="3096344" cy="3168352"/>
          </a:xfrm>
          <a:prstGeom prst="rect">
            <a:avLst/>
          </a:prstGeom>
        </p:spPr>
      </p:pic>
    </p:spTree>
    <p:extLst>
      <p:ext uri="{BB962C8B-B14F-4D97-AF65-F5344CB8AC3E}">
        <p14:creationId xmlns:p14="http://schemas.microsoft.com/office/powerpoint/2010/main" val="295981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692696"/>
            <a:ext cx="7992888" cy="5688632"/>
          </a:xfrm>
        </p:spPr>
        <p:txBody>
          <a:bodyPr>
            <a:normAutofit/>
          </a:bodyPr>
          <a:lstStyle/>
          <a:p>
            <a:pPr marL="68580" indent="0" algn="just">
              <a:buNone/>
            </a:pPr>
            <a:r>
              <a:rPr lang="fr-FR" b="1" dirty="0" smtClean="0"/>
              <a:t>6) Trouvez des « contrepoints » pour les saveurs et les sons du problème (c’est-à-dire des sons et des saveurs issus de l’état désiré pour contrebalancer les sons du problèmes) …</a:t>
            </a:r>
          </a:p>
          <a:p>
            <a:pPr marL="68580" indent="0" algn="just">
              <a:buNone/>
            </a:pPr>
            <a:endParaRPr lang="fr-FR" b="1" dirty="0"/>
          </a:p>
          <a:p>
            <a:pPr marL="68580" indent="0" algn="just">
              <a:buNone/>
            </a:pPr>
            <a:r>
              <a:rPr lang="fr-FR" b="1" dirty="0" smtClean="0"/>
              <a:t>		     </a:t>
            </a:r>
          </a:p>
          <a:p>
            <a:pPr marL="68580" indent="0" algn="just">
              <a:buNone/>
            </a:pPr>
            <a:r>
              <a:rPr lang="fr-FR" sz="4400" b="1" dirty="0" smtClean="0"/>
              <a:t>             →</a:t>
            </a:r>
          </a:p>
          <a:p>
            <a:pPr marL="68580" indent="0" algn="just">
              <a:buNone/>
            </a:pPr>
            <a:endParaRPr lang="fr-FR" sz="4400" b="1" dirty="0"/>
          </a:p>
          <a:p>
            <a:pPr marL="68580" indent="0" algn="just">
              <a:buNone/>
            </a:pPr>
            <a:r>
              <a:rPr lang="fr-FR" sz="4400" b="1" dirty="0"/>
              <a:t>		</a:t>
            </a:r>
            <a:r>
              <a:rPr lang="fr-FR" sz="4400" b="1" dirty="0" smtClean="0"/>
              <a:t>  →     </a:t>
            </a:r>
          </a:p>
          <a:p>
            <a:pPr marL="68580" indent="0" algn="just">
              <a:buNone/>
            </a:pPr>
            <a:endParaRPr lang="fr-FR" sz="4400" b="1" dirty="0"/>
          </a:p>
          <a:p>
            <a:pPr marL="68580" indent="0" algn="just">
              <a:buNone/>
            </a:pPr>
            <a:endParaRPr lang="fr-FR" sz="4400"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068960"/>
            <a:ext cx="1296144" cy="1368152"/>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2924944"/>
            <a:ext cx="2592288" cy="1512168"/>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2974" y="4581128"/>
            <a:ext cx="1133475" cy="1537628"/>
          </a:xfrm>
          <a:prstGeom prst="rect">
            <a:avLst/>
          </a:prstGeom>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7984" y="4797152"/>
            <a:ext cx="2619375" cy="1514653"/>
          </a:xfrm>
          <a:prstGeom prst="rect">
            <a:avLst/>
          </a:prstGeom>
        </p:spPr>
      </p:pic>
    </p:spTree>
    <p:extLst>
      <p:ext uri="{BB962C8B-B14F-4D97-AF65-F5344CB8AC3E}">
        <p14:creationId xmlns:p14="http://schemas.microsoft.com/office/powerpoint/2010/main" val="302133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3568" y="836712"/>
            <a:ext cx="7848872" cy="5472608"/>
          </a:xfrm>
        </p:spPr>
        <p:txBody>
          <a:bodyPr/>
          <a:lstStyle/>
          <a:p>
            <a:pPr marL="68580" indent="0" algn="just">
              <a:buNone/>
            </a:pPr>
            <a:r>
              <a:rPr lang="fr-FR" b="1" dirty="0" smtClean="0"/>
              <a:t>7) Créez une imagerie mentale des sons et des saveurs (formes, couleurs, luminosité etc.) et voyez comment elle interagit globalement. Laissez l’image mentale former une représentation abstraite qui personnifie métaphoriquement une solution au problème…</a:t>
            </a:r>
          </a:p>
          <a:p>
            <a:pPr marL="68580" indent="0" algn="just">
              <a:buNone/>
            </a:pPr>
            <a:endParaRPr lang="fr-FR" b="1" dirty="0"/>
          </a:p>
          <a:p>
            <a:pPr marL="68580" indent="0" algn="just">
              <a:buNone/>
            </a:pPr>
            <a:endParaRPr lang="fr-FR" b="1" dirty="0" smtClean="0"/>
          </a:p>
          <a:p>
            <a:pPr marL="68580" indent="0" algn="just">
              <a:buNone/>
            </a:pPr>
            <a:endParaRPr lang="fr-FR" b="1" dirty="0"/>
          </a:p>
          <a:p>
            <a:pPr marL="68580" indent="0" algn="just">
              <a:buNone/>
            </a:pPr>
            <a:endParaRPr lang="fr-FR"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356992"/>
            <a:ext cx="5544616" cy="2736304"/>
          </a:xfrm>
          <a:prstGeom prst="rect">
            <a:avLst/>
          </a:prstGeom>
        </p:spPr>
      </p:pic>
    </p:spTree>
    <p:extLst>
      <p:ext uri="{BB962C8B-B14F-4D97-AF65-F5344CB8AC3E}">
        <p14:creationId xmlns:p14="http://schemas.microsoft.com/office/powerpoint/2010/main" val="3128793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836712"/>
            <a:ext cx="7128908" cy="5256584"/>
          </a:xfrm>
        </p:spPr>
        <p:txBody>
          <a:bodyPr/>
          <a:lstStyle/>
          <a:p>
            <a:pPr algn="just"/>
            <a:r>
              <a:rPr lang="fr-FR" b="1" dirty="0" smtClean="0"/>
              <a:t>Revenez à votre processus conscient de pensée lié au problème et observez-en les changements…</a:t>
            </a:r>
          </a:p>
          <a:p>
            <a:pPr algn="just"/>
            <a:endParaRPr lang="fr-FR" b="1" dirty="0"/>
          </a:p>
          <a:p>
            <a:pPr algn="just"/>
            <a:endParaRPr lang="fr-FR" b="1" dirty="0" smtClean="0"/>
          </a:p>
          <a:p>
            <a:pPr marL="68580" indent="0" algn="just">
              <a:buNone/>
            </a:pPr>
            <a:endParaRPr lang="fr-FR" b="1" dirty="0"/>
          </a:p>
          <a:p>
            <a:pPr marL="68580" indent="0" algn="just">
              <a:buNone/>
            </a:pPr>
            <a:r>
              <a:rPr lang="fr-FR" b="1" dirty="0" smtClean="0"/>
              <a:t>			</a:t>
            </a:r>
            <a:endParaRPr lang="fr-FR" b="1"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132856"/>
            <a:ext cx="4464495" cy="3672408"/>
          </a:xfrm>
          <a:prstGeom prst="rect">
            <a:avLst/>
          </a:prstGeom>
        </p:spPr>
      </p:pic>
    </p:spTree>
    <p:extLst>
      <p:ext uri="{BB962C8B-B14F-4D97-AF65-F5344CB8AC3E}">
        <p14:creationId xmlns:p14="http://schemas.microsoft.com/office/powerpoint/2010/main" val="625740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908720"/>
            <a:ext cx="6777317" cy="4923909"/>
          </a:xfrm>
        </p:spPr>
        <p:txBody>
          <a:bodyPr/>
          <a:lstStyle/>
          <a:p>
            <a:pPr marL="68580" indent="0">
              <a:buNone/>
            </a:pPr>
            <a:endParaRPr lang="fr-FR" dirty="0" smtClean="0"/>
          </a:p>
          <a:p>
            <a:pPr marL="68580" indent="0">
              <a:buNone/>
            </a:pPr>
            <a:endParaRPr lang="fr-FR" dirty="0"/>
          </a:p>
          <a:p>
            <a:pPr marL="68580" indent="0">
              <a:buNone/>
            </a:pPr>
            <a:endParaRPr lang="fr-FR" dirty="0" smtClean="0"/>
          </a:p>
          <a:p>
            <a:pPr marL="68580" indent="0">
              <a:buNone/>
            </a:pPr>
            <a:endParaRPr lang="fr-FR" dirty="0"/>
          </a:p>
          <a:p>
            <a:pPr marL="68580" indent="0">
              <a:buNone/>
            </a:pPr>
            <a:endParaRPr lang="fr-FR" dirty="0" smtClean="0"/>
          </a:p>
          <a:p>
            <a:pPr marL="68580" indent="0">
              <a:buNone/>
            </a:pPr>
            <a:r>
              <a:rPr lang="fr-FR" sz="4400" b="1" dirty="0" smtClean="0"/>
              <a:t>Merci de votre écoute!!!</a:t>
            </a:r>
            <a:endParaRPr lang="fr-FR" sz="4400" b="1" dirty="0"/>
          </a:p>
        </p:txBody>
      </p:sp>
    </p:spTree>
    <p:extLst>
      <p:ext uri="{BB962C8B-B14F-4D97-AF65-F5344CB8AC3E}">
        <p14:creationId xmlns:p14="http://schemas.microsoft.com/office/powerpoint/2010/main" val="84262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08912" cy="504056"/>
          </a:xfrm>
        </p:spPr>
        <p:txBody>
          <a:bodyPr>
            <a:normAutofit/>
          </a:bodyPr>
          <a:lstStyle/>
          <a:p>
            <a:r>
              <a:rPr lang="fr-FR" sz="2400" b="1" dirty="0" smtClean="0"/>
              <a:t>C’est une stratégie développée par Robert Dilts…</a:t>
            </a:r>
            <a:endParaRPr lang="fr-FR" sz="2400" b="1" dirty="0"/>
          </a:p>
        </p:txBody>
      </p:sp>
      <p:sp>
        <p:nvSpPr>
          <p:cNvPr id="3" name="Espace réservé du contenu 2"/>
          <p:cNvSpPr>
            <a:spLocks noGrp="1"/>
          </p:cNvSpPr>
          <p:nvPr>
            <p:ph idx="1"/>
          </p:nvPr>
        </p:nvSpPr>
        <p:spPr>
          <a:xfrm>
            <a:off x="539552" y="1340768"/>
            <a:ext cx="8136904" cy="4491861"/>
          </a:xfrm>
        </p:spPr>
        <p:txBody>
          <a:bodyPr>
            <a:normAutofit/>
          </a:bodyPr>
          <a:lstStyle/>
          <a:p>
            <a:pPr marL="68580" indent="0" algn="just">
              <a:buNone/>
            </a:pPr>
            <a:r>
              <a:rPr lang="fr-FR" sz="2200" b="1" dirty="0" smtClean="0"/>
              <a:t>En analysant les correspondances de Mozart lorsque celui-ci écrivait à son père, en tentant de comprendre comment Mozart composait, comment, à partir de rien, il parvenait à écrire des chefs d’œuvre, Dilts a mis en place une stratégie pour permettre à « Monsieur Tout le monde » de penser et créer comme Mozart!</a:t>
            </a:r>
            <a:endParaRPr lang="fr-FR" sz="22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7933" y="3429000"/>
            <a:ext cx="2664296"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105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80920" cy="5976664"/>
          </a:xfrm>
        </p:spPr>
        <p:txBody>
          <a:bodyPr>
            <a:normAutofit lnSpcReduction="10000"/>
          </a:bodyPr>
          <a:lstStyle/>
          <a:p>
            <a:pPr marL="68580" indent="0" algn="just">
              <a:buNone/>
            </a:pPr>
            <a:endParaRPr lang="fr-FR" sz="2000" b="1" dirty="0" smtClean="0">
              <a:solidFill>
                <a:srgbClr val="FF0000"/>
              </a:solidFill>
            </a:endParaRPr>
          </a:p>
          <a:p>
            <a:pPr marL="68580" indent="0" algn="just">
              <a:buNone/>
            </a:pPr>
            <a:r>
              <a:rPr lang="fr-FR" sz="2000" b="1" dirty="0" smtClean="0">
                <a:solidFill>
                  <a:srgbClr val="FF0000"/>
                </a:solidFill>
              </a:rPr>
              <a:t>        Qu’a donc bien pu écrire Mozart dans ses lettres à son père?</a:t>
            </a:r>
          </a:p>
          <a:p>
            <a:pPr marL="68580" indent="0" algn="just">
              <a:buNone/>
            </a:pPr>
            <a:r>
              <a:rPr lang="fr-FR" sz="2500" i="1" dirty="0" smtClean="0"/>
              <a:t>« Quand </a:t>
            </a:r>
            <a:r>
              <a:rPr lang="fr-FR" sz="2500" i="1" dirty="0"/>
              <a:t>je </a:t>
            </a:r>
            <a:r>
              <a:rPr lang="fr-FR" sz="2500" i="1" dirty="0" smtClean="0"/>
              <a:t>suis […] complètement moi-même, entièrement </a:t>
            </a:r>
            <a:r>
              <a:rPr lang="fr-FR" sz="2500" i="1" dirty="0"/>
              <a:t>seul, et de bonne humeur - comme voyageant en fiacre, ou </a:t>
            </a:r>
            <a:r>
              <a:rPr lang="fr-FR" sz="2500" i="1" dirty="0" smtClean="0"/>
              <a:t>me promenant </a:t>
            </a:r>
            <a:r>
              <a:rPr lang="fr-FR" sz="2500" i="1" dirty="0"/>
              <a:t>à pied après un bon repas, ou pendant la nuit ou je ne peux pas dormir - </a:t>
            </a:r>
            <a:r>
              <a:rPr lang="fr-FR" sz="2500" i="1" dirty="0" smtClean="0"/>
              <a:t> c'est </a:t>
            </a:r>
            <a:r>
              <a:rPr lang="fr-FR" sz="2500" i="1" dirty="0"/>
              <a:t>dans de telles circonstances que mes idées abondent le mieux</a:t>
            </a:r>
            <a:r>
              <a:rPr lang="fr-FR" sz="2500" i="1" dirty="0" smtClean="0"/>
              <a:t>.</a:t>
            </a:r>
          </a:p>
          <a:p>
            <a:pPr marL="68580" indent="0" algn="just">
              <a:buNone/>
            </a:pPr>
            <a:r>
              <a:rPr lang="fr-FR" sz="2500" i="1" dirty="0" smtClean="0"/>
              <a:t> Quand </a:t>
            </a:r>
            <a:r>
              <a:rPr lang="fr-FR" sz="2500" i="1" dirty="0"/>
              <a:t>et comment elles me viennent, je ne le sais pas, pas plus que je ne puis les forcer.</a:t>
            </a:r>
            <a:br>
              <a:rPr lang="fr-FR" sz="2500" i="1" dirty="0"/>
            </a:br>
            <a:r>
              <a:rPr lang="fr-FR" sz="2500" i="1" dirty="0"/>
              <a:t>Ces moments qui me font </a:t>
            </a:r>
            <a:r>
              <a:rPr lang="fr-FR" sz="2500" i="1" dirty="0" smtClean="0"/>
              <a:t>plaisir, </a:t>
            </a:r>
            <a:r>
              <a:rPr lang="fr-FR" sz="2500" i="1" dirty="0"/>
              <a:t>je les retiens dans ma mémoire, et j'ai pris l'habitude </a:t>
            </a:r>
            <a:r>
              <a:rPr lang="fr-FR" sz="2500" i="1" dirty="0" smtClean="0"/>
              <a:t>[…] de </a:t>
            </a:r>
            <a:r>
              <a:rPr lang="fr-FR" sz="2500" i="1" dirty="0"/>
              <a:t>me les fredonner à </a:t>
            </a:r>
            <a:r>
              <a:rPr lang="fr-FR" sz="2500" i="1" dirty="0" smtClean="0"/>
              <a:t>moi-même. </a:t>
            </a:r>
            <a:r>
              <a:rPr lang="fr-FR" sz="2500" i="1" dirty="0"/>
              <a:t>Quand ça se poursuit de cette façon, j'en viens </a:t>
            </a:r>
            <a:r>
              <a:rPr lang="fr-FR" sz="2500" i="1" dirty="0" smtClean="0"/>
              <a:t>bientôt </a:t>
            </a:r>
            <a:r>
              <a:rPr lang="fr-FR" sz="2500" i="1" dirty="0"/>
              <a:t>à me demander </a:t>
            </a:r>
            <a:r>
              <a:rPr lang="fr-FR" sz="2500" i="1" dirty="0" smtClean="0"/>
              <a:t> comment </a:t>
            </a:r>
            <a:r>
              <a:rPr lang="fr-FR" sz="2500" i="1" dirty="0"/>
              <a:t>je puis préparer ce morceau, afin d'en confectionner un bon </a:t>
            </a:r>
            <a:r>
              <a:rPr lang="fr-FR" sz="2500" i="1" dirty="0" smtClean="0"/>
              <a:t>plat […].</a:t>
            </a:r>
          </a:p>
        </p:txBody>
      </p:sp>
    </p:spTree>
    <p:extLst>
      <p:ext uri="{BB962C8B-B14F-4D97-AF65-F5344CB8AC3E}">
        <p14:creationId xmlns:p14="http://schemas.microsoft.com/office/powerpoint/2010/main" val="1962857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08912" cy="6048672"/>
          </a:xfrm>
        </p:spPr>
        <p:txBody>
          <a:bodyPr>
            <a:normAutofit/>
          </a:bodyPr>
          <a:lstStyle/>
          <a:p>
            <a:pPr marL="68580" indent="0" algn="just">
              <a:buNone/>
            </a:pPr>
            <a:r>
              <a:rPr lang="fr-FR" sz="2500" i="1" dirty="0"/>
              <a:t>Tout ceci m'embrase l‘âme, </a:t>
            </a:r>
            <a:r>
              <a:rPr lang="fr-FR" sz="2500" i="1" dirty="0" smtClean="0"/>
              <a:t>et […] mon </a:t>
            </a:r>
            <a:r>
              <a:rPr lang="fr-FR" sz="2500" i="1" dirty="0"/>
              <a:t>sujet s'élargit, devient méthodique  et se définit, et </a:t>
            </a:r>
            <a:r>
              <a:rPr lang="fr-FR" sz="2500" i="1" dirty="0" smtClean="0"/>
              <a:t>l'ensemble […] se </a:t>
            </a:r>
            <a:r>
              <a:rPr lang="fr-FR" sz="2500" i="1" dirty="0"/>
              <a:t>tient presque achevé en mon esprit afin que je puisse en avoir une  vue d'ensemble, comme un beau tableau ou une magnifique </a:t>
            </a:r>
            <a:r>
              <a:rPr lang="fr-FR" sz="2500" i="1" dirty="0" smtClean="0"/>
              <a:t>statue […]. Non </a:t>
            </a:r>
            <a:r>
              <a:rPr lang="fr-FR" sz="2500" i="1" dirty="0"/>
              <a:t>pas que j'entende en imagination les parties successives mais je les </a:t>
            </a:r>
            <a:r>
              <a:rPr lang="fr-FR" sz="2500" i="1" dirty="0" smtClean="0"/>
              <a:t>entends, </a:t>
            </a:r>
            <a:r>
              <a:rPr lang="fr-FR" sz="2500" i="1" dirty="0"/>
              <a:t>pour ainsi dire, toutes d'un </a:t>
            </a:r>
            <a:r>
              <a:rPr lang="fr-FR" sz="2500" i="1" dirty="0" smtClean="0"/>
              <a:t>coup. Je </a:t>
            </a:r>
            <a:r>
              <a:rPr lang="fr-FR" sz="2500" i="1" dirty="0"/>
              <a:t>ne puis dire le délice que cela me procure </a:t>
            </a:r>
            <a:r>
              <a:rPr lang="fr-FR" sz="2500" i="1" dirty="0" smtClean="0"/>
              <a:t>! […] </a:t>
            </a:r>
            <a:r>
              <a:rPr lang="fr-FR" sz="2500" i="1" dirty="0"/>
              <a:t>Pourtant l'écoute du "tout ensemble" est après tout, ce qu'il y de mieux</a:t>
            </a:r>
            <a:r>
              <a:rPr lang="fr-FR" sz="2500" i="1" dirty="0" smtClean="0"/>
              <a:t>.</a:t>
            </a:r>
            <a:r>
              <a:rPr lang="fr-FR" sz="2500" dirty="0"/>
              <a:t> </a:t>
            </a:r>
            <a:r>
              <a:rPr lang="fr-FR" sz="2500" i="1" dirty="0"/>
              <a:t>Ce qui a ainsi été produit, je ne puis facilement l'oublier facilement, et c'est </a:t>
            </a:r>
            <a:r>
              <a:rPr lang="fr-FR" sz="2500" i="1" dirty="0" smtClean="0"/>
              <a:t>peut-être </a:t>
            </a:r>
            <a:r>
              <a:rPr lang="fr-FR" sz="2500" i="1" dirty="0"/>
              <a:t>le plus beau présent dont je doive </a:t>
            </a:r>
            <a:r>
              <a:rPr lang="fr-FR" sz="2500" i="1" dirty="0" smtClean="0"/>
              <a:t>remercier </a:t>
            </a:r>
            <a:r>
              <a:rPr lang="fr-FR" sz="2500" i="1" dirty="0"/>
              <a:t>mon Divin Créateur</a:t>
            </a:r>
            <a:r>
              <a:rPr lang="fr-FR" sz="2500" i="1" dirty="0" smtClean="0"/>
              <a:t> »</a:t>
            </a:r>
          </a:p>
          <a:p>
            <a:pPr marL="68580" indent="0" algn="just">
              <a:buNone/>
            </a:pPr>
            <a:r>
              <a:rPr lang="fr-FR" sz="2500" dirty="0" smtClean="0"/>
              <a:t>«</a:t>
            </a:r>
            <a:r>
              <a:rPr lang="fr-FR" sz="2500" dirty="0"/>
              <a:t> Lettre de W.A</a:t>
            </a:r>
            <a:r>
              <a:rPr lang="fr-FR" sz="2500" dirty="0" smtClean="0"/>
              <a:t>. Mozart </a:t>
            </a:r>
            <a:r>
              <a:rPr lang="fr-FR" sz="2500" dirty="0"/>
              <a:t>écrite en 1789</a:t>
            </a:r>
          </a:p>
          <a:p>
            <a:pPr marL="68580" indent="0">
              <a:buNone/>
            </a:pPr>
            <a:endParaRPr lang="fr-FR" dirty="0"/>
          </a:p>
        </p:txBody>
      </p:sp>
    </p:spTree>
    <p:extLst>
      <p:ext uri="{BB962C8B-B14F-4D97-AF65-F5344CB8AC3E}">
        <p14:creationId xmlns:p14="http://schemas.microsoft.com/office/powerpoint/2010/main" val="427248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76672"/>
            <a:ext cx="8064896" cy="1143000"/>
          </a:xfrm>
        </p:spPr>
        <p:txBody>
          <a:bodyPr>
            <a:normAutofit fontScale="90000"/>
          </a:bodyPr>
          <a:lstStyle/>
          <a:p>
            <a:r>
              <a:rPr lang="fr-FR" dirty="0" smtClean="0"/>
              <a:t>Que constate-ton dans la façon de penser de Mozart?</a:t>
            </a:r>
            <a:endParaRPr lang="fr-FR" dirty="0"/>
          </a:p>
        </p:txBody>
      </p:sp>
      <p:sp>
        <p:nvSpPr>
          <p:cNvPr id="3" name="Espace réservé du contenu 2"/>
          <p:cNvSpPr>
            <a:spLocks noGrp="1"/>
          </p:cNvSpPr>
          <p:nvPr>
            <p:ph idx="1"/>
          </p:nvPr>
        </p:nvSpPr>
        <p:spPr>
          <a:xfrm>
            <a:off x="539552" y="1700808"/>
            <a:ext cx="8064896" cy="4680520"/>
          </a:xfrm>
        </p:spPr>
        <p:txBody>
          <a:bodyPr/>
          <a:lstStyle/>
          <a:p>
            <a:pPr marL="68580" indent="0" algn="just">
              <a:buNone/>
            </a:pPr>
            <a:r>
              <a:rPr lang="fr-FR" dirty="0" smtClean="0"/>
              <a:t>C’est après une belle émotion, un beau moment partagé que Mozart se sent l’envie de fredonner quelque chose…</a:t>
            </a:r>
          </a:p>
          <a:p>
            <a:pPr marL="68580" indent="0" algn="just">
              <a:buNone/>
            </a:pPr>
            <a:r>
              <a:rPr lang="fr-FR" dirty="0" smtClean="0"/>
              <a:t>Ensuite? Il mélange ce qu’il fredonne en passant par plusieurs sens… (son</a:t>
            </a:r>
            <a:r>
              <a:rPr lang="fr-FR" dirty="0" smtClean="0">
                <a:latin typeface="Century Gothic"/>
              </a:rPr>
              <a:t>→ goût </a:t>
            </a:r>
            <a:r>
              <a:rPr lang="fr-FR" dirty="0"/>
              <a:t>→ </a:t>
            </a:r>
            <a:r>
              <a:rPr lang="fr-FR" dirty="0" smtClean="0"/>
              <a:t>vue</a:t>
            </a:r>
            <a:r>
              <a:rPr lang="fr-FR" dirty="0"/>
              <a:t> → </a:t>
            </a:r>
            <a:r>
              <a:rPr lang="fr-FR" dirty="0" smtClean="0"/>
              <a:t>mélange)</a:t>
            </a:r>
          </a:p>
          <a:p>
            <a:pPr marL="68580" indent="0" algn="just">
              <a:buNone/>
            </a:pPr>
            <a:r>
              <a:rPr lang="fr-FR" dirty="0" smtClean="0"/>
              <a:t>… et il en ressort au bout </a:t>
            </a:r>
            <a:r>
              <a:rPr lang="fr-FR" dirty="0" smtClean="0"/>
              <a:t>un </a:t>
            </a:r>
            <a:r>
              <a:rPr lang="fr-FR" dirty="0" smtClean="0"/>
              <a:t>chef d’œuvre!</a:t>
            </a:r>
          </a:p>
          <a:p>
            <a:pPr marL="68580" indent="0">
              <a:buNone/>
            </a:pPr>
            <a:endParaRPr lang="fr-FR" dirty="0"/>
          </a:p>
          <a:p>
            <a:pPr marL="68580" indent="0" algn="just">
              <a:buNone/>
            </a:pPr>
            <a:r>
              <a:rPr lang="fr-FR" dirty="0" smtClean="0">
                <a:solidFill>
                  <a:srgbClr val="FF0000"/>
                </a:solidFill>
              </a:rPr>
              <a:t>Tu trouveras ci-joint les étapes te permettant de penser comme Mozart pour mieux créer ou trouver une solution!</a:t>
            </a:r>
            <a:endParaRPr lang="fr-FR" dirty="0">
              <a:solidFill>
                <a:srgbClr val="FF0000"/>
              </a:solidFill>
            </a:endParaRPr>
          </a:p>
        </p:txBody>
      </p:sp>
    </p:spTree>
    <p:extLst>
      <p:ext uri="{BB962C8B-B14F-4D97-AF65-F5344CB8AC3E}">
        <p14:creationId xmlns:p14="http://schemas.microsoft.com/office/powerpoint/2010/main" val="151819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764704"/>
            <a:ext cx="7920880" cy="5616624"/>
          </a:xfrm>
        </p:spPr>
        <p:txBody>
          <a:bodyPr/>
          <a:lstStyle/>
          <a:p>
            <a:pPr marL="68580" indent="0" algn="just">
              <a:buNone/>
            </a:pPr>
            <a:r>
              <a:rPr lang="fr-FR" b="1" dirty="0" smtClean="0"/>
              <a:t>1) Songez à un problème que vous souhaitez résoudre ou à un objectif que vous souhaitez atteindre… Faites attention, par introspection, à la façon dont vous pensez au problème (ou à l’objectif) et à ce que vous ressentez. Et examinez les choix qui s’offrent à vous!</a:t>
            </a:r>
          </a:p>
          <a:p>
            <a:pPr algn="just"/>
            <a:endParaRPr lang="fr-FR" b="1" dirty="0"/>
          </a:p>
          <a:p>
            <a:pPr algn="just"/>
            <a:endParaRPr lang="fr-FR"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3356992"/>
            <a:ext cx="2736303" cy="2736304"/>
          </a:xfrm>
          <a:prstGeom prst="rect">
            <a:avLst/>
          </a:prstGeom>
        </p:spPr>
      </p:pic>
    </p:spTree>
    <p:extLst>
      <p:ext uri="{BB962C8B-B14F-4D97-AF65-F5344CB8AC3E}">
        <p14:creationId xmlns:p14="http://schemas.microsoft.com/office/powerpoint/2010/main" val="12395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764704"/>
            <a:ext cx="7920880" cy="5544616"/>
          </a:xfrm>
        </p:spPr>
        <p:txBody>
          <a:bodyPr/>
          <a:lstStyle/>
          <a:p>
            <a:pPr marL="68580" indent="0" algn="just">
              <a:buNone/>
            </a:pPr>
            <a:r>
              <a:rPr lang="fr-FR" b="1" dirty="0" smtClean="0"/>
              <a:t>2) Mettez-vous dans un état positif qui représente l’état désiré de la solution  à laquelle vous travaillez…</a:t>
            </a:r>
          </a:p>
          <a:p>
            <a:pPr marL="68580" indent="0" algn="just">
              <a:buNone/>
            </a:pPr>
            <a:endParaRPr lang="fr-FR"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2505074"/>
            <a:ext cx="3888432" cy="3084166"/>
          </a:xfrm>
          <a:prstGeom prst="rect">
            <a:avLst/>
          </a:prstGeom>
        </p:spPr>
      </p:pic>
    </p:spTree>
    <p:extLst>
      <p:ext uri="{BB962C8B-B14F-4D97-AF65-F5344CB8AC3E}">
        <p14:creationId xmlns:p14="http://schemas.microsoft.com/office/powerpoint/2010/main" val="3583907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836712"/>
            <a:ext cx="7920880" cy="5328592"/>
          </a:xfrm>
        </p:spPr>
        <p:txBody>
          <a:bodyPr/>
          <a:lstStyle/>
          <a:p>
            <a:pPr marL="68580" indent="0" algn="just">
              <a:buNone/>
            </a:pPr>
            <a:r>
              <a:rPr lang="fr-FR" b="1" dirty="0" smtClean="0"/>
              <a:t>3) Transformez ce ressenti en sons qui s’harmonisent à cet état désiré ou le renforcent…</a:t>
            </a:r>
          </a:p>
          <a:p>
            <a:pPr marL="68580" indent="0" algn="just">
              <a:buNone/>
            </a:pPr>
            <a:r>
              <a:rPr lang="fr-FR" sz="6000" b="1" dirty="0" smtClean="0"/>
              <a:t>			</a:t>
            </a:r>
          </a:p>
          <a:p>
            <a:pPr marL="68580" indent="0" algn="just">
              <a:buNone/>
            </a:pPr>
            <a:r>
              <a:rPr lang="fr-FR" sz="6000" b="1" dirty="0"/>
              <a:t>	</a:t>
            </a:r>
            <a:r>
              <a:rPr lang="fr-FR" sz="6000" b="1" dirty="0" smtClean="0"/>
              <a:t>		→ </a:t>
            </a:r>
            <a:endParaRPr lang="fr-FR" sz="6000"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742" y="2708920"/>
            <a:ext cx="1828800" cy="1533525"/>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2708920"/>
            <a:ext cx="2828925" cy="1619250"/>
          </a:xfrm>
          <a:prstGeom prst="rect">
            <a:avLst/>
          </a:prstGeom>
        </p:spPr>
      </p:pic>
    </p:spTree>
    <p:extLst>
      <p:ext uri="{BB962C8B-B14F-4D97-AF65-F5344CB8AC3E}">
        <p14:creationId xmlns:p14="http://schemas.microsoft.com/office/powerpoint/2010/main" val="3307112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764704"/>
            <a:ext cx="7920880" cy="5616624"/>
          </a:xfrm>
        </p:spPr>
        <p:txBody>
          <a:bodyPr/>
          <a:lstStyle/>
          <a:p>
            <a:pPr marL="68580" indent="0" algn="just">
              <a:buNone/>
            </a:pPr>
            <a:r>
              <a:rPr lang="fr-FR" b="1" dirty="0" smtClean="0"/>
              <a:t>4) « Entendez » le problème comme une sorte de son. Il pourra au début parasiter « la musique de l’état désiré. </a:t>
            </a:r>
          </a:p>
          <a:p>
            <a:pPr algn="just"/>
            <a:endParaRPr lang="fr-FR" b="1" dirty="0"/>
          </a:p>
          <a:p>
            <a:pPr marL="68580" indent="0" algn="just">
              <a:buNone/>
            </a:pPr>
            <a:r>
              <a:rPr lang="fr-FR" sz="4000" b="1" dirty="0" smtClean="0"/>
              <a:t>      </a:t>
            </a:r>
          </a:p>
          <a:p>
            <a:pPr marL="68580" indent="0" algn="just">
              <a:buNone/>
            </a:pPr>
            <a:r>
              <a:rPr lang="fr-FR" sz="4000" b="1" dirty="0" smtClean="0"/>
              <a:t>                    → </a:t>
            </a:r>
            <a:endParaRPr lang="fr-FR" sz="4000"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204864"/>
            <a:ext cx="2664296" cy="3240360"/>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2204864"/>
            <a:ext cx="3409950" cy="3240360"/>
          </a:xfrm>
          <a:prstGeom prst="rect">
            <a:avLst/>
          </a:prstGeom>
        </p:spPr>
      </p:pic>
    </p:spTree>
    <p:extLst>
      <p:ext uri="{BB962C8B-B14F-4D97-AF65-F5344CB8AC3E}">
        <p14:creationId xmlns:p14="http://schemas.microsoft.com/office/powerpoint/2010/main" val="3618728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104</TotalTime>
  <Words>476</Words>
  <Application>Microsoft Office PowerPoint</Application>
  <PresentationFormat>Affichage à l'écran (4:3)</PresentationFormat>
  <Paragraphs>49</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Austin</vt:lpstr>
      <vt:lpstr>     L’effet Mozart alors, c’est quoi?</vt:lpstr>
      <vt:lpstr>C’est une stratégie développée par Robert Dilts…</vt:lpstr>
      <vt:lpstr>Présentation PowerPoint</vt:lpstr>
      <vt:lpstr>Présentation PowerPoint</vt:lpstr>
      <vt:lpstr>Que constate-ton dans la façon de penser de Mozart?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dc:creator>
  <cp:lastModifiedBy>OLIVIER</cp:lastModifiedBy>
  <cp:revision>10</cp:revision>
  <dcterms:created xsi:type="dcterms:W3CDTF">2016-01-20T17:14:42Z</dcterms:created>
  <dcterms:modified xsi:type="dcterms:W3CDTF">2016-02-11T23:44:07Z</dcterms:modified>
</cp:coreProperties>
</file>